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64" r:id="rId4"/>
    <p:sldId id="263" r:id="rId5"/>
    <p:sldId id="271" r:id="rId6"/>
    <p:sldId id="266" r:id="rId7"/>
    <p:sldId id="267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985"/>
    <a:srgbClr val="ED55B7"/>
    <a:srgbClr val="57093B"/>
    <a:srgbClr val="2E6E8A"/>
    <a:srgbClr val="33CCFF"/>
    <a:srgbClr val="0BC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0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22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3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1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BB05A8-6A13-4147-AE95-05ED0A0B92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2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Ms. Maria-</a:t>
            </a:r>
            <a:r>
              <a:rPr lang="en-US" sz="6000" b="1" dirty="0" err="1" smtClean="0">
                <a:solidFill>
                  <a:srgbClr val="002060"/>
                </a:solidFill>
              </a:rPr>
              <a:t>Ioanna</a:t>
            </a:r>
            <a:r>
              <a:rPr lang="en-US" sz="6000" b="1" dirty="0" smtClean="0">
                <a:solidFill>
                  <a:srgbClr val="002060"/>
                </a:solidFill>
              </a:rPr>
              <a:t> Verras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Greek teacher</a:t>
            </a:r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445" y="240889"/>
            <a:ext cx="3869606" cy="26313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7699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About me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737360"/>
            <a:ext cx="10058400" cy="45475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I have </a:t>
            </a:r>
            <a:r>
              <a:rPr lang="en-US" sz="2400" b="1" dirty="0" smtClean="0">
                <a:solidFill>
                  <a:srgbClr val="002060"/>
                </a:solidFill>
              </a:rPr>
              <a:t>graduated </a:t>
            </a:r>
            <a:r>
              <a:rPr lang="en-US" sz="2400" b="1" dirty="0" smtClean="0">
                <a:solidFill>
                  <a:srgbClr val="002060"/>
                </a:solidFill>
              </a:rPr>
              <a:t>from </a:t>
            </a:r>
            <a:r>
              <a:rPr lang="en-US" sz="2400" b="1" dirty="0" err="1" smtClean="0">
                <a:solidFill>
                  <a:srgbClr val="002060"/>
                </a:solidFill>
              </a:rPr>
              <a:t>Moraitis</a:t>
            </a:r>
            <a:r>
              <a:rPr lang="en-US" sz="2400" b="1" dirty="0" smtClean="0">
                <a:solidFill>
                  <a:srgbClr val="002060"/>
                </a:solidFill>
              </a:rPr>
              <a:t> School and from the National and </a:t>
            </a:r>
            <a:r>
              <a:rPr lang="en-US" sz="2400" b="1" dirty="0" err="1" smtClean="0">
                <a:solidFill>
                  <a:srgbClr val="002060"/>
                </a:solidFill>
              </a:rPr>
              <a:t>Kapodistrian</a:t>
            </a:r>
            <a:r>
              <a:rPr lang="en-US" sz="2400" b="1" dirty="0" smtClean="0">
                <a:solidFill>
                  <a:srgbClr val="002060"/>
                </a:solidFill>
              </a:rPr>
              <a:t> University of Athens, department of Psychology in Greece with honors and this </a:t>
            </a:r>
            <a:r>
              <a:rPr lang="en-US" sz="2400" b="1" dirty="0" smtClean="0">
                <a:solidFill>
                  <a:srgbClr val="002060"/>
                </a:solidFill>
              </a:rPr>
              <a:t>is</a:t>
            </a:r>
            <a:r>
              <a:rPr lang="el-GR" sz="2400" b="1" dirty="0" smtClean="0">
                <a:solidFill>
                  <a:srgbClr val="002060"/>
                </a:solidFill>
              </a:rPr>
              <a:t> my 5</a:t>
            </a:r>
            <a:r>
              <a:rPr lang="el-GR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l-GR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year </a:t>
            </a:r>
            <a:r>
              <a:rPr lang="en-US" sz="2400" b="1" dirty="0" smtClean="0">
                <a:solidFill>
                  <a:srgbClr val="002060"/>
                </a:solidFill>
              </a:rPr>
              <a:t>teaching Greek language and culture in Plato Academy Charter Schools – Plato Academy Palm Harbor.</a:t>
            </a:r>
          </a:p>
          <a:p>
            <a:pPr marL="0" indent="0" algn="ctr">
              <a:buNone/>
            </a:pPr>
            <a:r>
              <a:rPr lang="en-US" sz="2400" b="1" i="1" u="sng" dirty="0" smtClean="0">
                <a:solidFill>
                  <a:srgbClr val="002060"/>
                </a:solidFill>
              </a:rPr>
              <a:t>Contact me: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B0F0"/>
                </a:solidFill>
              </a:rPr>
              <a:t>verrasm@platoacademy.net</a:t>
            </a:r>
          </a:p>
          <a:p>
            <a:pPr marL="0" indent="0" algn="ctr">
              <a:buNone/>
            </a:pPr>
            <a:r>
              <a:rPr lang="en-US" sz="2400" b="1" i="1" u="sng" dirty="0" smtClean="0">
                <a:solidFill>
                  <a:srgbClr val="002060"/>
                </a:solidFill>
              </a:rPr>
              <a:t>Website: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B0F0"/>
                </a:solidFill>
              </a:rPr>
              <a:t>verrasm.weebly.com</a:t>
            </a:r>
          </a:p>
        </p:txBody>
      </p:sp>
    </p:spTree>
    <p:extLst>
      <p:ext uri="{BB962C8B-B14F-4D97-AF65-F5344CB8AC3E}">
        <p14:creationId xmlns:p14="http://schemas.microsoft.com/office/powerpoint/2010/main" val="9837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Greek Language Syllabus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Students will begin to communicate in all four-skill areas: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D90985"/>
                </a:solidFill>
              </a:rPr>
              <a:t> Reading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D90985"/>
                </a:solidFill>
              </a:rPr>
              <a:t> Writing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D90985"/>
                </a:solidFill>
              </a:rPr>
              <a:t> Speaking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D90985"/>
                </a:solidFill>
              </a:rPr>
              <a:t> Listening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By integrating language, culture, fine art, music, dance, food and family customs in the Greek course, we will explore the wide variety of the Greek-speaking world’s perspectives.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9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Class-required materials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The students need to bring to class: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D90985"/>
                </a:solidFill>
              </a:rPr>
              <a:t> </a:t>
            </a:r>
            <a:r>
              <a:rPr lang="en-US" sz="2800" b="1" dirty="0" smtClean="0">
                <a:solidFill>
                  <a:srgbClr val="D90985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i) An A4 folder for papers and worksheets.</a:t>
            </a: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ii)  A notebook (spiral or regular) containing more than 50 sheets.</a:t>
            </a:r>
          </a:p>
          <a:p>
            <a:pPr marL="0" indent="0" algn="just">
              <a:buNone/>
            </a:pPr>
            <a:r>
              <a:rPr lang="en-US" sz="2800" b="1" u="sng" dirty="0" smtClean="0">
                <a:solidFill>
                  <a:srgbClr val="D90985"/>
                </a:solidFill>
              </a:rPr>
              <a:t>Note:</a:t>
            </a:r>
            <a:r>
              <a:rPr lang="en-US" sz="2800" b="1" dirty="0" smtClean="0">
                <a:solidFill>
                  <a:srgbClr val="D90985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Students are responsible for being organized and bringing their materials in class.</a:t>
            </a:r>
            <a:endParaRPr 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9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Books for </a:t>
            </a:r>
            <a:r>
              <a:rPr lang="el-GR" b="1" u="sng" dirty="0" smtClean="0">
                <a:solidFill>
                  <a:srgbClr val="002060"/>
                </a:solidFill>
              </a:rPr>
              <a:t>1</a:t>
            </a:r>
            <a:r>
              <a:rPr lang="el-GR" b="1" u="sng" baseline="30000" dirty="0" smtClean="0">
                <a:solidFill>
                  <a:srgbClr val="002060"/>
                </a:solidFill>
              </a:rPr>
              <a:t>st</a:t>
            </a:r>
            <a:r>
              <a:rPr lang="el-GR" b="1" u="sng" dirty="0" smtClean="0">
                <a:solidFill>
                  <a:srgbClr val="002060"/>
                </a:solidFill>
              </a:rPr>
              <a:t> </a:t>
            </a:r>
            <a:r>
              <a:rPr lang="en-US" b="1" u="sng" dirty="0" smtClean="0">
                <a:solidFill>
                  <a:srgbClr val="002060"/>
                </a:solidFill>
              </a:rPr>
              <a:t>Grade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Gia Hara</a:t>
            </a:r>
            <a:r>
              <a:rPr lang="el-GR" sz="2800" b="1" dirty="0" smtClean="0">
                <a:solidFill>
                  <a:srgbClr val="002060"/>
                </a:solidFill>
              </a:rPr>
              <a:t>!</a:t>
            </a:r>
            <a:r>
              <a:rPr lang="en-US" sz="2800" b="1" dirty="0" smtClean="0">
                <a:solidFill>
                  <a:srgbClr val="002060"/>
                </a:solidFill>
              </a:rPr>
              <a:t> (</a:t>
            </a:r>
            <a:r>
              <a:rPr lang="el-GR" sz="2800" b="1" dirty="0" smtClean="0">
                <a:solidFill>
                  <a:srgbClr val="002060"/>
                </a:solidFill>
              </a:rPr>
              <a:t>Γεια Χαρά!) </a:t>
            </a:r>
            <a:r>
              <a:rPr lang="en-US" sz="2800" b="1" dirty="0" smtClean="0">
                <a:solidFill>
                  <a:srgbClr val="002060"/>
                </a:solidFill>
              </a:rPr>
              <a:t>Greek 123 Level </a:t>
            </a:r>
            <a:r>
              <a:rPr lang="el-GR" sz="2800" b="1" dirty="0" smtClean="0">
                <a:solidFill>
                  <a:srgbClr val="002060"/>
                </a:solidFill>
              </a:rPr>
              <a:t>K Primary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Student’s Book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Gia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</a:t>
            </a:r>
            <a:r>
              <a:rPr lang="el-GR" sz="2800" b="1" dirty="0" smtClean="0">
                <a:solidFill>
                  <a:srgbClr val="002060"/>
                </a:solidFill>
              </a:rPr>
              <a:t>K Primary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Activity </a:t>
            </a:r>
            <a:r>
              <a:rPr lang="en-US" sz="2800" b="1" dirty="0" smtClean="0">
                <a:solidFill>
                  <a:srgbClr val="002060"/>
                </a:solidFill>
              </a:rPr>
              <a:t>Book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rgbClr val="002060"/>
                </a:solidFill>
              </a:rPr>
              <a:t>Weight: Grade Distribution </a:t>
            </a:r>
            <a:r>
              <a:rPr lang="en-US" sz="4400" b="1" u="sng" dirty="0" smtClean="0">
                <a:solidFill>
                  <a:srgbClr val="002060"/>
                </a:solidFill>
              </a:rPr>
              <a:t>(</a:t>
            </a:r>
            <a:r>
              <a:rPr lang="el-GR" sz="4400" b="1" u="sng" dirty="0" smtClean="0">
                <a:solidFill>
                  <a:srgbClr val="002060"/>
                </a:solidFill>
              </a:rPr>
              <a:t>1</a:t>
            </a:r>
            <a:r>
              <a:rPr lang="el-GR" sz="4400" b="1" u="sng" baseline="30000" dirty="0" smtClean="0">
                <a:solidFill>
                  <a:srgbClr val="002060"/>
                </a:solidFill>
              </a:rPr>
              <a:t>st</a:t>
            </a:r>
            <a:r>
              <a:rPr lang="el-GR" sz="4400" b="1" u="sng" dirty="0" smtClean="0">
                <a:solidFill>
                  <a:srgbClr val="002060"/>
                </a:solidFill>
              </a:rPr>
              <a:t> </a:t>
            </a:r>
            <a:r>
              <a:rPr lang="en-US" sz="4400" b="1" u="sng" dirty="0" smtClean="0">
                <a:solidFill>
                  <a:srgbClr val="002060"/>
                </a:solidFill>
              </a:rPr>
              <a:t>Grade</a:t>
            </a:r>
            <a:r>
              <a:rPr lang="en-US" sz="4400" b="1" u="sng" dirty="0" smtClean="0">
                <a:solidFill>
                  <a:srgbClr val="002060"/>
                </a:solidFill>
              </a:rPr>
              <a:t>)</a:t>
            </a:r>
            <a:endParaRPr lang="en-US" sz="44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Participation in Class (Reading, Listening, Writing, Speaking): </a:t>
            </a:r>
            <a:r>
              <a:rPr lang="el-GR" sz="3200" b="1" dirty="0" smtClean="0">
                <a:solidFill>
                  <a:srgbClr val="D90985"/>
                </a:solidFill>
              </a:rPr>
              <a:t>100</a:t>
            </a:r>
            <a:r>
              <a:rPr lang="en-US" sz="3200" b="1" dirty="0" smtClean="0">
                <a:solidFill>
                  <a:srgbClr val="D90985"/>
                </a:solidFill>
              </a:rPr>
              <a:t>%</a:t>
            </a:r>
            <a:endParaRPr lang="en-US" sz="3200" b="1" dirty="0" smtClean="0">
              <a:solidFill>
                <a:srgbClr val="D90985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u="sng" dirty="0" smtClean="0">
                <a:solidFill>
                  <a:srgbClr val="002060"/>
                </a:solidFill>
              </a:rPr>
              <a:t>Total</a:t>
            </a:r>
            <a:r>
              <a:rPr lang="en-US" sz="3200" b="1" u="sng" dirty="0" smtClean="0">
                <a:solidFill>
                  <a:srgbClr val="002060"/>
                </a:solidFill>
              </a:rPr>
              <a:t>: </a:t>
            </a:r>
            <a:r>
              <a:rPr lang="en-US" sz="3200" b="1" u="sng" dirty="0" smtClean="0">
                <a:solidFill>
                  <a:srgbClr val="D90985"/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66807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Grade posting frequency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</a:rPr>
              <a:t> Participation grades for all Grades will be posted </a:t>
            </a:r>
            <a:r>
              <a:rPr lang="en-US" sz="3200" b="1" dirty="0" smtClean="0">
                <a:solidFill>
                  <a:srgbClr val="D90985"/>
                </a:solidFill>
              </a:rPr>
              <a:t>at the end of every week.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Final </a:t>
            </a:r>
            <a:r>
              <a:rPr lang="en-US" sz="3200" b="1" dirty="0" smtClean="0">
                <a:solidFill>
                  <a:srgbClr val="002060"/>
                </a:solidFill>
              </a:rPr>
              <a:t>- average grades for all Grades will be posted </a:t>
            </a:r>
            <a:r>
              <a:rPr lang="en-US" sz="3200" b="1" dirty="0" smtClean="0">
                <a:solidFill>
                  <a:srgbClr val="D90985"/>
                </a:solidFill>
              </a:rPr>
              <a:t>at the end of every quarter</a:t>
            </a:r>
            <a:r>
              <a:rPr lang="en-US" sz="3200" b="1" dirty="0" smtClean="0">
                <a:solidFill>
                  <a:srgbClr val="002060"/>
                </a:solidFill>
              </a:rPr>
              <a:t> along with a conduct grade.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4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Classroom rules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Students are expected to: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Be in class on time.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Stay </a:t>
            </a:r>
            <a:r>
              <a:rPr lang="el-GR" sz="2800" b="1" dirty="0" smtClean="0">
                <a:solidFill>
                  <a:srgbClr val="002060"/>
                </a:solidFill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</a:rPr>
              <a:t>n </a:t>
            </a:r>
            <a:r>
              <a:rPr lang="en-US" sz="2800" b="1" dirty="0" smtClean="0">
                <a:solidFill>
                  <a:srgbClr val="002060"/>
                </a:solidFill>
              </a:rPr>
              <a:t>their seats.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</a:t>
            </a:r>
            <a:r>
              <a:rPr lang="en-US" sz="2800" b="1" dirty="0" smtClean="0">
                <a:solidFill>
                  <a:srgbClr val="002060"/>
                </a:solidFill>
              </a:rPr>
              <a:t>espect their classmates and their teachers.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R</a:t>
            </a:r>
            <a:r>
              <a:rPr lang="en-US" sz="2800" b="1" dirty="0" smtClean="0">
                <a:solidFill>
                  <a:srgbClr val="002060"/>
                </a:solidFill>
              </a:rPr>
              <a:t>aise their hands if they want to say something.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Listen carefully.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K</a:t>
            </a:r>
            <a:r>
              <a:rPr lang="en-US" sz="2800" b="1" dirty="0" smtClean="0">
                <a:solidFill>
                  <a:srgbClr val="002060"/>
                </a:solidFill>
              </a:rPr>
              <a:t>eep desks and classroom clean.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4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2317" y="1975661"/>
            <a:ext cx="8656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Let’s </a:t>
            </a:r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have a great </a:t>
            </a:r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r>
              <a:rPr lang="el-GR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</a:t>
            </a:r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</a:t>
            </a:r>
            <a:r>
              <a:rPr lang="el-GR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year!</a:t>
            </a:r>
            <a:endParaRPr lang="en-US" sz="5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0628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425</TotalTime>
  <Words>333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Ms. Maria-Ioanna Verras</vt:lpstr>
      <vt:lpstr>About me</vt:lpstr>
      <vt:lpstr>Greek Language Syllabus</vt:lpstr>
      <vt:lpstr>Class-required materials</vt:lpstr>
      <vt:lpstr>Books for 1st Grade</vt:lpstr>
      <vt:lpstr>Weight: Grade Distribution (1st Grade)</vt:lpstr>
      <vt:lpstr>Grade posting frequency</vt:lpstr>
      <vt:lpstr>Classroom rules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Maria Verras</dc:creator>
  <cp:lastModifiedBy>Maria Verras</cp:lastModifiedBy>
  <cp:revision>56</cp:revision>
  <dcterms:created xsi:type="dcterms:W3CDTF">2018-08-22T22:46:02Z</dcterms:created>
  <dcterms:modified xsi:type="dcterms:W3CDTF">2021-08-06T17:01:06Z</dcterms:modified>
</cp:coreProperties>
</file>