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64" r:id="rId4"/>
    <p:sldId id="263" r:id="rId5"/>
    <p:sldId id="271" r:id="rId6"/>
    <p:sldId id="272" r:id="rId7"/>
    <p:sldId id="270" r:id="rId8"/>
    <p:sldId id="267" r:id="rId9"/>
    <p:sldId id="268" r:id="rId10"/>
    <p:sldId id="269" r:id="rId11"/>
    <p:sldId id="262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985"/>
    <a:srgbClr val="ED55B7"/>
    <a:srgbClr val="57093B"/>
    <a:srgbClr val="2E6E8A"/>
    <a:srgbClr val="33CCFF"/>
    <a:srgbClr val="0BC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04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22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3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1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BB05A8-6A13-4147-AE95-05ED0A0B92E6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2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Ms. Maria-</a:t>
            </a:r>
            <a:r>
              <a:rPr lang="en-US" sz="6000" b="1" dirty="0" err="1" smtClean="0">
                <a:solidFill>
                  <a:srgbClr val="002060"/>
                </a:solidFill>
              </a:rPr>
              <a:t>Ioanna</a:t>
            </a:r>
            <a:r>
              <a:rPr lang="en-US" sz="6000" b="1" dirty="0" smtClean="0">
                <a:solidFill>
                  <a:srgbClr val="002060"/>
                </a:solidFill>
              </a:rPr>
              <a:t> Verras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Greek teacher</a:t>
            </a:r>
            <a:endParaRPr lang="en-US" sz="44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445" y="240889"/>
            <a:ext cx="3869606" cy="26313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7699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002060"/>
                </a:solidFill>
              </a:rPr>
              <a:t>Absence on </a:t>
            </a:r>
            <a:r>
              <a:rPr lang="el-GR" sz="4000" b="1" u="sng" dirty="0" smtClean="0">
                <a:solidFill>
                  <a:srgbClr val="002060"/>
                </a:solidFill>
              </a:rPr>
              <a:t>assessment</a:t>
            </a:r>
            <a:r>
              <a:rPr lang="en-US" sz="4000" b="1" u="sng" dirty="0" smtClean="0">
                <a:solidFill>
                  <a:srgbClr val="002060"/>
                </a:solidFill>
              </a:rPr>
              <a:t>/ assignment days</a:t>
            </a:r>
            <a:endParaRPr lang="en-US" sz="40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If a student is absent </a:t>
            </a:r>
            <a:r>
              <a:rPr lang="en-US" sz="3200" b="1" dirty="0" smtClean="0">
                <a:solidFill>
                  <a:srgbClr val="D90985"/>
                </a:solidFill>
              </a:rPr>
              <a:t>on a</a:t>
            </a:r>
            <a:r>
              <a:rPr lang="el-GR" sz="3200" b="1" dirty="0" smtClean="0">
                <a:solidFill>
                  <a:srgbClr val="D90985"/>
                </a:solidFill>
              </a:rPr>
              <a:t>n assessment </a:t>
            </a:r>
            <a:r>
              <a:rPr lang="en-US" sz="3200" b="1" dirty="0" smtClean="0">
                <a:solidFill>
                  <a:srgbClr val="D90985"/>
                </a:solidFill>
              </a:rPr>
              <a:t>day</a:t>
            </a:r>
            <a:r>
              <a:rPr lang="en-US" sz="3200" b="1" dirty="0" smtClean="0">
                <a:solidFill>
                  <a:srgbClr val="002060"/>
                </a:solidFill>
              </a:rPr>
              <a:t>, the student has </a:t>
            </a:r>
            <a:r>
              <a:rPr lang="en-US" sz="3200" b="1" dirty="0" smtClean="0">
                <a:solidFill>
                  <a:srgbClr val="D90985"/>
                </a:solidFill>
              </a:rPr>
              <a:t>one week </a:t>
            </a:r>
            <a:r>
              <a:rPr lang="en-US" sz="3200" b="1" dirty="0" smtClean="0">
                <a:solidFill>
                  <a:srgbClr val="002060"/>
                </a:solidFill>
              </a:rPr>
              <a:t>to make – up responsibly.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If a student is absent </a:t>
            </a:r>
            <a:r>
              <a:rPr lang="en-US" sz="3200" b="1" dirty="0" smtClean="0">
                <a:solidFill>
                  <a:srgbClr val="D90985"/>
                </a:solidFill>
              </a:rPr>
              <a:t>on a day that a homework</a:t>
            </a:r>
            <a:r>
              <a:rPr lang="el-GR" sz="3200" b="1" dirty="0" smtClean="0">
                <a:solidFill>
                  <a:srgbClr val="D90985"/>
                </a:solidFill>
              </a:rPr>
              <a:t>, classwork</a:t>
            </a:r>
            <a:r>
              <a:rPr lang="en-US" sz="3200" b="1" dirty="0" smtClean="0">
                <a:solidFill>
                  <a:srgbClr val="D90985"/>
                </a:solidFill>
              </a:rPr>
              <a:t> or research project is assigned</a:t>
            </a:r>
            <a:r>
              <a:rPr lang="en-US" sz="3200" b="1" dirty="0" smtClean="0">
                <a:solidFill>
                  <a:srgbClr val="002060"/>
                </a:solidFill>
              </a:rPr>
              <a:t>, the student has </a:t>
            </a:r>
            <a:r>
              <a:rPr lang="en-US" sz="3200" b="1" dirty="0" smtClean="0">
                <a:solidFill>
                  <a:srgbClr val="D90985"/>
                </a:solidFill>
              </a:rPr>
              <a:t>one extra day</a:t>
            </a:r>
            <a:r>
              <a:rPr lang="en-US" sz="3200" b="1" dirty="0" smtClean="0">
                <a:solidFill>
                  <a:srgbClr val="002060"/>
                </a:solidFill>
              </a:rPr>
              <a:t> to bring the homework</a:t>
            </a:r>
            <a:r>
              <a:rPr lang="el-GR" sz="3200" b="1" dirty="0" smtClean="0">
                <a:solidFill>
                  <a:srgbClr val="002060"/>
                </a:solidFill>
              </a:rPr>
              <a:t>, classwork</a:t>
            </a:r>
            <a:r>
              <a:rPr lang="en-US" sz="3200" b="1" dirty="0" smtClean="0">
                <a:solidFill>
                  <a:srgbClr val="002060"/>
                </a:solidFill>
              </a:rPr>
              <a:t> or project without point deduction.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If a student is absent </a:t>
            </a:r>
            <a:r>
              <a:rPr lang="en-US" sz="3200" b="1" dirty="0" smtClean="0">
                <a:solidFill>
                  <a:srgbClr val="D90985"/>
                </a:solidFill>
              </a:rPr>
              <a:t>for two or more days after a homework</a:t>
            </a:r>
            <a:r>
              <a:rPr lang="el-GR" sz="3200" b="1" dirty="0" smtClean="0">
                <a:solidFill>
                  <a:srgbClr val="D90985"/>
                </a:solidFill>
              </a:rPr>
              <a:t>, classwork</a:t>
            </a:r>
            <a:r>
              <a:rPr lang="en-US" sz="3200" b="1" dirty="0" smtClean="0">
                <a:solidFill>
                  <a:srgbClr val="D90985"/>
                </a:solidFill>
              </a:rPr>
              <a:t> or research project is assigned</a:t>
            </a:r>
            <a:r>
              <a:rPr lang="en-US" sz="3200" b="1" dirty="0" smtClean="0">
                <a:solidFill>
                  <a:srgbClr val="002060"/>
                </a:solidFill>
              </a:rPr>
              <a:t>, the student has </a:t>
            </a:r>
            <a:r>
              <a:rPr lang="en-US" sz="3200" b="1" dirty="0" smtClean="0">
                <a:solidFill>
                  <a:srgbClr val="D90985"/>
                </a:solidFill>
              </a:rPr>
              <a:t>that many days</a:t>
            </a:r>
            <a:r>
              <a:rPr lang="en-US" sz="3200" b="1" dirty="0" smtClean="0">
                <a:solidFill>
                  <a:srgbClr val="002060"/>
                </a:solidFill>
              </a:rPr>
              <a:t> to bring the homework</a:t>
            </a:r>
            <a:r>
              <a:rPr lang="el-GR" sz="3200" b="1" dirty="0" smtClean="0">
                <a:solidFill>
                  <a:srgbClr val="002060"/>
                </a:solidFill>
              </a:rPr>
              <a:t>, classwork</a:t>
            </a:r>
            <a:r>
              <a:rPr lang="en-US" sz="3200" b="1" dirty="0" smtClean="0">
                <a:solidFill>
                  <a:srgbClr val="002060"/>
                </a:solidFill>
              </a:rPr>
              <a:t> or project without point deduction.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19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Classroom rules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</a:rPr>
              <a:t>Students are expected to: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Be in class on time.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Stay </a:t>
            </a:r>
            <a:r>
              <a:rPr lang="el-GR" sz="2800" b="1" smtClean="0">
                <a:solidFill>
                  <a:srgbClr val="002060"/>
                </a:solidFill>
              </a:rPr>
              <a:t>i</a:t>
            </a:r>
            <a:r>
              <a:rPr lang="en-US" sz="2800" b="1" smtClean="0">
                <a:solidFill>
                  <a:srgbClr val="002060"/>
                </a:solidFill>
              </a:rPr>
              <a:t>n </a:t>
            </a:r>
            <a:r>
              <a:rPr lang="en-US" sz="2800" b="1" dirty="0" smtClean="0">
                <a:solidFill>
                  <a:srgbClr val="002060"/>
                </a:solidFill>
              </a:rPr>
              <a:t>their seats.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R</a:t>
            </a:r>
            <a:r>
              <a:rPr lang="en-US" sz="2800" b="1" dirty="0" smtClean="0">
                <a:solidFill>
                  <a:srgbClr val="002060"/>
                </a:solidFill>
              </a:rPr>
              <a:t>espect their classmates and their teachers.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R</a:t>
            </a:r>
            <a:r>
              <a:rPr lang="en-US" sz="2800" b="1" dirty="0" smtClean="0">
                <a:solidFill>
                  <a:srgbClr val="002060"/>
                </a:solidFill>
              </a:rPr>
              <a:t>aise their hands if they want to say something.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Listen carefully.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K</a:t>
            </a:r>
            <a:r>
              <a:rPr lang="en-US" sz="2800" b="1" dirty="0" smtClean="0">
                <a:solidFill>
                  <a:srgbClr val="002060"/>
                </a:solidFill>
              </a:rPr>
              <a:t>eep desks and classroom clean.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4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2317" y="1975661"/>
            <a:ext cx="86564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Let’s have a great 20</a:t>
            </a:r>
            <a:r>
              <a:rPr lang="el-GR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 – 2022 </a:t>
            </a:r>
            <a:r>
              <a:rPr lang="en-US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year!</a:t>
            </a:r>
            <a:endParaRPr lang="en-US" sz="5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06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About me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737360"/>
            <a:ext cx="10058400" cy="45475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b="1" dirty="0" smtClean="0">
                <a:solidFill>
                  <a:srgbClr val="002060"/>
                </a:solidFill>
              </a:rPr>
              <a:t>I have </a:t>
            </a:r>
            <a:r>
              <a:rPr lang="en-US" sz="2400" b="1" dirty="0" smtClean="0">
                <a:solidFill>
                  <a:srgbClr val="002060"/>
                </a:solidFill>
              </a:rPr>
              <a:t>graduated from </a:t>
            </a:r>
            <a:r>
              <a:rPr lang="en-US" sz="2400" b="1" dirty="0" err="1" smtClean="0">
                <a:solidFill>
                  <a:srgbClr val="002060"/>
                </a:solidFill>
              </a:rPr>
              <a:t>Moraitis</a:t>
            </a:r>
            <a:r>
              <a:rPr lang="en-US" sz="2400" b="1" dirty="0" smtClean="0">
                <a:solidFill>
                  <a:srgbClr val="002060"/>
                </a:solidFill>
              </a:rPr>
              <a:t> School and from the National and </a:t>
            </a:r>
            <a:r>
              <a:rPr lang="en-US" sz="2400" b="1" dirty="0" err="1" smtClean="0">
                <a:solidFill>
                  <a:srgbClr val="002060"/>
                </a:solidFill>
              </a:rPr>
              <a:t>Kapodistrian</a:t>
            </a:r>
            <a:r>
              <a:rPr lang="en-US" sz="2400" b="1" dirty="0" smtClean="0">
                <a:solidFill>
                  <a:srgbClr val="002060"/>
                </a:solidFill>
              </a:rPr>
              <a:t> University of Athens, department of Psychology in Greece with honors and this is</a:t>
            </a:r>
            <a:r>
              <a:rPr lang="el-GR" sz="2400" b="1" dirty="0" smtClean="0">
                <a:solidFill>
                  <a:srgbClr val="002060"/>
                </a:solidFill>
              </a:rPr>
              <a:t> my 5</a:t>
            </a:r>
            <a:r>
              <a:rPr lang="el-GR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l-GR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year teaching Greek language and culture in Plato Academy Charter Schools – Plato Academy Palm Harbor.</a:t>
            </a:r>
          </a:p>
          <a:p>
            <a:pPr marL="0" indent="0" algn="ctr">
              <a:buNone/>
            </a:pPr>
            <a:r>
              <a:rPr lang="en-US" sz="2400" b="1" i="1" u="sng" dirty="0" smtClean="0">
                <a:solidFill>
                  <a:srgbClr val="002060"/>
                </a:solidFill>
              </a:rPr>
              <a:t>Contact me: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B0F0"/>
                </a:solidFill>
              </a:rPr>
              <a:t>verrasm@platoacademy.net</a:t>
            </a:r>
          </a:p>
          <a:p>
            <a:pPr marL="0" indent="0" algn="ctr">
              <a:buNone/>
            </a:pPr>
            <a:r>
              <a:rPr lang="en-US" sz="2400" b="1" i="1" u="sng" dirty="0" smtClean="0">
                <a:solidFill>
                  <a:srgbClr val="002060"/>
                </a:solidFill>
              </a:rPr>
              <a:t>Website: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B0F0"/>
                </a:solidFill>
              </a:rPr>
              <a:t>verrasm.weebly.com</a:t>
            </a:r>
          </a:p>
        </p:txBody>
      </p:sp>
    </p:spTree>
    <p:extLst>
      <p:ext uri="{BB962C8B-B14F-4D97-AF65-F5344CB8AC3E}">
        <p14:creationId xmlns:p14="http://schemas.microsoft.com/office/powerpoint/2010/main" val="9837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Greek Language Syllabus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Students will begin to communicate in all four-skill areas: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D90985"/>
                </a:solidFill>
              </a:rPr>
              <a:t> Reading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D90985"/>
                </a:solidFill>
              </a:rPr>
              <a:t> Writing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D90985"/>
                </a:solidFill>
              </a:rPr>
              <a:t> Speaking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D90985"/>
                </a:solidFill>
              </a:rPr>
              <a:t> Listening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By integrating language, culture, fine art, music, dance, food and family customs in the Greek course, we will explore the wide variety of the Greek-speaking world’s perspectives.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9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Class-required materials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The students need to bring to class: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i)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An A4 folder for papers and worksheets.</a:t>
            </a:r>
          </a:p>
          <a:p>
            <a:pPr marL="571500" indent="-571500" algn="just">
              <a:buAutoNum type="romanLcParenR" startAt="2"/>
            </a:pPr>
            <a:r>
              <a:rPr lang="en-US" sz="2800" b="1" dirty="0" smtClean="0">
                <a:solidFill>
                  <a:srgbClr val="002060"/>
                </a:solidFill>
              </a:rPr>
              <a:t>A notebook (spiral or regular) containing more than 50 sheets.</a:t>
            </a:r>
            <a:endParaRPr lang="el-GR" sz="2800" b="1" dirty="0" smtClean="0">
              <a:solidFill>
                <a:srgbClr val="002060"/>
              </a:solidFill>
            </a:endParaRPr>
          </a:p>
          <a:p>
            <a:pPr marL="571500" indent="-571500" algn="just">
              <a:buAutoNum type="romanLcParenR" startAt="2"/>
            </a:pPr>
            <a:r>
              <a:rPr lang="el-GR" sz="2800" b="1" dirty="0" smtClean="0">
                <a:solidFill>
                  <a:srgbClr val="002060"/>
                </a:solidFill>
              </a:rPr>
              <a:t>Colorful markers and pencil</a:t>
            </a:r>
          </a:p>
          <a:p>
            <a:pPr marL="571500" indent="-571500" algn="just">
              <a:buAutoNum type="romanLcParenR" startAt="2"/>
            </a:pPr>
            <a:r>
              <a:rPr lang="el-GR" sz="2800" b="1" dirty="0" smtClean="0">
                <a:solidFill>
                  <a:srgbClr val="002060"/>
                </a:solidFill>
              </a:rPr>
              <a:t>Google Classroom invitation acceptance (how to is posted on my weebly website)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800" b="1" u="sng" dirty="0" smtClean="0">
                <a:solidFill>
                  <a:srgbClr val="D90985"/>
                </a:solidFill>
              </a:rPr>
              <a:t>Note:</a:t>
            </a:r>
            <a:r>
              <a:rPr lang="en-US" sz="2800" b="1" dirty="0" smtClean="0">
                <a:solidFill>
                  <a:srgbClr val="D90985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Students are responsible for being organized and bringing their materials in class.</a:t>
            </a:r>
            <a:endParaRPr lang="en-US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9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Books </a:t>
            </a:r>
            <a:r>
              <a:rPr lang="en-US" b="1" u="sng" dirty="0" smtClean="0">
                <a:solidFill>
                  <a:srgbClr val="002060"/>
                </a:solidFill>
              </a:rPr>
              <a:t>for </a:t>
            </a:r>
            <a:r>
              <a:rPr lang="el-GR" b="1" u="sng" dirty="0" smtClean="0">
                <a:solidFill>
                  <a:srgbClr val="002060"/>
                </a:solidFill>
              </a:rPr>
              <a:t>7</a:t>
            </a:r>
            <a:r>
              <a:rPr lang="en-US" b="1" u="sng" baseline="30000" dirty="0" err="1" smtClean="0">
                <a:solidFill>
                  <a:srgbClr val="002060"/>
                </a:solidFill>
              </a:rPr>
              <a:t>th</a:t>
            </a:r>
            <a:r>
              <a:rPr lang="en-US" b="1" u="sng" dirty="0" smtClean="0">
                <a:solidFill>
                  <a:srgbClr val="002060"/>
                </a:solidFill>
              </a:rPr>
              <a:t>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 </a:t>
            </a:r>
            <a:r>
              <a:rPr lang="en-US" sz="2800" b="1" dirty="0" smtClean="0">
                <a:solidFill>
                  <a:srgbClr val="002060"/>
                </a:solidFill>
              </a:rPr>
              <a:t>Gia </a:t>
            </a:r>
            <a:r>
              <a:rPr lang="en-US" sz="2800" b="1" dirty="0">
                <a:solidFill>
                  <a:srgbClr val="002060"/>
                </a:solidFill>
              </a:rPr>
              <a:t>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</a:t>
            </a:r>
            <a:r>
              <a:rPr lang="en-US" sz="2800" b="1" dirty="0" smtClean="0">
                <a:solidFill>
                  <a:srgbClr val="002060"/>
                </a:solidFill>
              </a:rPr>
              <a:t>2 </a:t>
            </a:r>
            <a:r>
              <a:rPr lang="en-US" sz="2800" b="1" dirty="0">
                <a:solidFill>
                  <a:srgbClr val="002060"/>
                </a:solidFill>
              </a:rPr>
              <a:t>Student’s Book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Gia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</a:t>
            </a:r>
            <a:r>
              <a:rPr lang="en-US" sz="2800" b="1" dirty="0" smtClean="0">
                <a:solidFill>
                  <a:srgbClr val="002060"/>
                </a:solidFill>
              </a:rPr>
              <a:t>2 </a:t>
            </a:r>
            <a:r>
              <a:rPr lang="en-US" sz="2800" b="1" dirty="0">
                <a:solidFill>
                  <a:srgbClr val="002060"/>
                </a:solidFill>
              </a:rPr>
              <a:t>Activity </a:t>
            </a:r>
            <a:r>
              <a:rPr lang="en-US" sz="2800" b="1" dirty="0" smtClean="0">
                <a:solidFill>
                  <a:srgbClr val="002060"/>
                </a:solidFill>
              </a:rPr>
              <a:t>Book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3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Books </a:t>
            </a:r>
            <a:r>
              <a:rPr lang="en-US" b="1" u="sng" dirty="0" smtClean="0">
                <a:solidFill>
                  <a:srgbClr val="002060"/>
                </a:solidFill>
              </a:rPr>
              <a:t>for </a:t>
            </a:r>
            <a:r>
              <a:rPr lang="el-GR" b="1" u="sng" dirty="0">
                <a:solidFill>
                  <a:srgbClr val="002060"/>
                </a:solidFill>
              </a:rPr>
              <a:t>8</a:t>
            </a:r>
            <a:r>
              <a:rPr lang="en-US" b="1" u="sng" baseline="30000" dirty="0" err="1" smtClean="0">
                <a:solidFill>
                  <a:srgbClr val="002060"/>
                </a:solidFill>
              </a:rPr>
              <a:t>th</a:t>
            </a:r>
            <a:r>
              <a:rPr lang="en-US" b="1" u="sng" dirty="0" smtClean="0">
                <a:solidFill>
                  <a:srgbClr val="002060"/>
                </a:solidFill>
              </a:rPr>
              <a:t>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 </a:t>
            </a:r>
            <a:r>
              <a:rPr lang="en-US" sz="2800" b="1" dirty="0" smtClean="0">
                <a:solidFill>
                  <a:srgbClr val="002060"/>
                </a:solidFill>
              </a:rPr>
              <a:t>Gia </a:t>
            </a:r>
            <a:r>
              <a:rPr lang="en-US" sz="2800" b="1" dirty="0">
                <a:solidFill>
                  <a:srgbClr val="002060"/>
                </a:solidFill>
              </a:rPr>
              <a:t>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</a:t>
            </a:r>
            <a:r>
              <a:rPr lang="el-GR" sz="2800" b="1" dirty="0">
                <a:solidFill>
                  <a:srgbClr val="002060"/>
                </a:solidFill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Student’s Book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Gia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</a:t>
            </a:r>
            <a:r>
              <a:rPr lang="el-GR" sz="2800" b="1" dirty="0">
                <a:solidFill>
                  <a:srgbClr val="002060"/>
                </a:solidFill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Activity </a:t>
            </a:r>
            <a:r>
              <a:rPr lang="en-US" sz="2800" b="1" dirty="0" smtClean="0">
                <a:solidFill>
                  <a:srgbClr val="002060"/>
                </a:solidFill>
              </a:rPr>
              <a:t>Book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1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Weight: Grade Distribution </a:t>
            </a:r>
            <a:r>
              <a:rPr lang="en-US" b="1" u="sng" dirty="0" smtClean="0">
                <a:solidFill>
                  <a:srgbClr val="002060"/>
                </a:solidFill>
              </a:rPr>
              <a:t>(</a:t>
            </a:r>
            <a:r>
              <a:rPr lang="el-GR" b="1" u="sng" dirty="0" smtClean="0">
                <a:solidFill>
                  <a:srgbClr val="002060"/>
                </a:solidFill>
              </a:rPr>
              <a:t>7</a:t>
            </a:r>
            <a:r>
              <a:rPr lang="en-US" b="1" u="sng" baseline="30000" dirty="0" err="1" smtClean="0">
                <a:solidFill>
                  <a:srgbClr val="002060"/>
                </a:solidFill>
              </a:rPr>
              <a:t>th</a:t>
            </a:r>
            <a:r>
              <a:rPr lang="en-US" b="1" u="sng" dirty="0" smtClean="0">
                <a:solidFill>
                  <a:srgbClr val="002060"/>
                </a:solidFill>
              </a:rPr>
              <a:t> </a:t>
            </a:r>
            <a:r>
              <a:rPr lang="el-GR" b="1" u="sng" dirty="0" smtClean="0">
                <a:solidFill>
                  <a:srgbClr val="002060"/>
                </a:solidFill>
              </a:rPr>
              <a:t>and 8</a:t>
            </a:r>
            <a:r>
              <a:rPr lang="el-GR" b="1" u="sng" baseline="30000" dirty="0" smtClean="0">
                <a:solidFill>
                  <a:srgbClr val="002060"/>
                </a:solidFill>
              </a:rPr>
              <a:t>th</a:t>
            </a:r>
            <a:r>
              <a:rPr lang="el-GR" b="1" u="sng" dirty="0" smtClean="0">
                <a:solidFill>
                  <a:srgbClr val="002060"/>
                </a:solidFill>
              </a:rPr>
              <a:t> </a:t>
            </a:r>
            <a:r>
              <a:rPr lang="en-US" b="1" u="sng" dirty="0" smtClean="0">
                <a:solidFill>
                  <a:srgbClr val="002060"/>
                </a:solidFill>
              </a:rPr>
              <a:t>Grade</a:t>
            </a:r>
            <a:r>
              <a:rPr lang="en-US" b="1" u="sng" dirty="0">
                <a:solidFill>
                  <a:srgbClr val="00206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Participation in Class (Reading, Listening, Writing, Speaking): </a:t>
            </a:r>
            <a:r>
              <a:rPr lang="en-US" sz="2400" b="1" dirty="0" smtClean="0">
                <a:solidFill>
                  <a:srgbClr val="D90985"/>
                </a:solidFill>
              </a:rPr>
              <a:t>45%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Assessments</a:t>
            </a:r>
            <a:r>
              <a:rPr lang="el-GR" sz="2400" b="1" dirty="0" smtClean="0">
                <a:solidFill>
                  <a:srgbClr val="002060"/>
                </a:solidFill>
              </a:rPr>
              <a:t> (weekly reading and spelling test)</a:t>
            </a:r>
            <a:r>
              <a:rPr lang="en-US" sz="2400" b="1" dirty="0" smtClean="0">
                <a:solidFill>
                  <a:srgbClr val="002060"/>
                </a:solidFill>
              </a:rPr>
              <a:t>: </a:t>
            </a:r>
            <a:r>
              <a:rPr lang="en-US" sz="2400" b="1" dirty="0">
                <a:solidFill>
                  <a:srgbClr val="D90985"/>
                </a:solidFill>
              </a:rPr>
              <a:t>20</a:t>
            </a:r>
            <a:r>
              <a:rPr lang="en-US" sz="2400" b="1" dirty="0" smtClean="0">
                <a:solidFill>
                  <a:srgbClr val="D90985"/>
                </a:solidFill>
              </a:rPr>
              <a:t>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D90985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Homework: </a:t>
            </a:r>
            <a:r>
              <a:rPr lang="en-US" sz="2400" b="1" dirty="0" smtClean="0">
                <a:solidFill>
                  <a:srgbClr val="D90985"/>
                </a:solidFill>
              </a:rPr>
              <a:t>15%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D90985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Research projects: </a:t>
            </a:r>
            <a:r>
              <a:rPr lang="en-US" sz="2400" b="1" dirty="0" smtClean="0">
                <a:solidFill>
                  <a:srgbClr val="D90985"/>
                </a:solidFill>
              </a:rPr>
              <a:t>20%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D90985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Total: </a:t>
            </a:r>
            <a:r>
              <a:rPr lang="en-US" sz="2400" b="1" dirty="0">
                <a:solidFill>
                  <a:srgbClr val="D90985"/>
                </a:solidFill>
              </a:rPr>
              <a:t>100</a:t>
            </a:r>
            <a:r>
              <a:rPr lang="en-US" sz="2400" b="1" dirty="0" smtClean="0">
                <a:solidFill>
                  <a:srgbClr val="D90985"/>
                </a:solidFill>
              </a:rPr>
              <a:t>%</a:t>
            </a:r>
            <a:endParaRPr lang="el-GR" sz="2400" b="1" dirty="0" smtClean="0">
              <a:solidFill>
                <a:srgbClr val="D90985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 smtClean="0">
                <a:solidFill>
                  <a:srgbClr val="D90985"/>
                </a:solidFill>
              </a:rPr>
              <a:t> </a:t>
            </a:r>
            <a:r>
              <a:rPr lang="el-GR" sz="2400" b="1" dirty="0" smtClean="0">
                <a:solidFill>
                  <a:srgbClr val="002060"/>
                </a:solidFill>
              </a:rPr>
              <a:t>There will be a </a:t>
            </a:r>
            <a:r>
              <a:rPr lang="el-GR" sz="2400" b="1" dirty="0" smtClean="0">
                <a:solidFill>
                  <a:srgbClr val="D90985"/>
                </a:solidFill>
              </a:rPr>
              <a:t>Mid Term test</a:t>
            </a:r>
            <a:r>
              <a:rPr lang="el-GR" sz="2400" b="1" dirty="0" smtClean="0">
                <a:solidFill>
                  <a:srgbClr val="002060"/>
                </a:solidFill>
              </a:rPr>
              <a:t> in the beginning of December 2021 and a </a:t>
            </a:r>
            <a:r>
              <a:rPr lang="el-GR" sz="2400" b="1" dirty="0" smtClean="0">
                <a:solidFill>
                  <a:srgbClr val="D90985"/>
                </a:solidFill>
              </a:rPr>
              <a:t>Final test </a:t>
            </a:r>
            <a:r>
              <a:rPr lang="el-GR" sz="2400" b="1" dirty="0" smtClean="0">
                <a:solidFill>
                  <a:srgbClr val="002060"/>
                </a:solidFill>
              </a:rPr>
              <a:t>in the beginning of May 2022.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 smtClean="0">
                <a:solidFill>
                  <a:srgbClr val="002060"/>
                </a:solidFill>
              </a:rPr>
              <a:t> An final average grade of </a:t>
            </a:r>
            <a:r>
              <a:rPr lang="el-GR" sz="2400" b="1" dirty="0" smtClean="0">
                <a:solidFill>
                  <a:srgbClr val="D90985"/>
                </a:solidFill>
              </a:rPr>
              <a:t>A (90% - 100%)</a:t>
            </a:r>
            <a:r>
              <a:rPr lang="el-GR" sz="2400" b="1" dirty="0" smtClean="0">
                <a:solidFill>
                  <a:srgbClr val="002060"/>
                </a:solidFill>
              </a:rPr>
              <a:t> or </a:t>
            </a:r>
            <a:r>
              <a:rPr lang="el-GR" sz="2400" b="1" dirty="0" smtClean="0">
                <a:solidFill>
                  <a:srgbClr val="D90985"/>
                </a:solidFill>
              </a:rPr>
              <a:t>B (80% - </a:t>
            </a:r>
            <a:r>
              <a:rPr lang="el-GR" sz="2400" b="1" dirty="0" smtClean="0">
                <a:solidFill>
                  <a:srgbClr val="D90985"/>
                </a:solidFill>
              </a:rPr>
              <a:t>89</a:t>
            </a:r>
            <a:r>
              <a:rPr lang="el-GR" sz="2400" b="1" dirty="0" smtClean="0">
                <a:solidFill>
                  <a:srgbClr val="D90985"/>
                </a:solidFill>
              </a:rPr>
              <a:t>%)</a:t>
            </a:r>
            <a:r>
              <a:rPr lang="el-GR" sz="2400" b="1" dirty="0" smtClean="0">
                <a:solidFill>
                  <a:srgbClr val="002060"/>
                </a:solidFill>
              </a:rPr>
              <a:t> </a:t>
            </a:r>
            <a:r>
              <a:rPr lang="el-GR" sz="2400" b="1" dirty="0" smtClean="0">
                <a:solidFill>
                  <a:srgbClr val="002060"/>
                </a:solidFill>
              </a:rPr>
              <a:t>gives the student </a:t>
            </a:r>
            <a:r>
              <a:rPr lang="el-GR" sz="2400" b="1" dirty="0" smtClean="0">
                <a:solidFill>
                  <a:srgbClr val="D90985"/>
                </a:solidFill>
              </a:rPr>
              <a:t>1 high school credit </a:t>
            </a:r>
            <a:r>
              <a:rPr lang="el-GR" sz="2400" b="1" dirty="0" smtClean="0">
                <a:solidFill>
                  <a:srgbClr val="002060"/>
                </a:solidFill>
              </a:rPr>
              <a:t>in 7</a:t>
            </a:r>
            <a:r>
              <a:rPr lang="el-GR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l-GR" sz="2400" b="1" dirty="0" smtClean="0">
                <a:solidFill>
                  <a:srgbClr val="002060"/>
                </a:solidFill>
              </a:rPr>
              <a:t> Grade if the student earns that final average grade and </a:t>
            </a:r>
            <a:r>
              <a:rPr lang="el-GR" sz="2400" b="1" dirty="0" smtClean="0">
                <a:solidFill>
                  <a:srgbClr val="D90985"/>
                </a:solidFill>
              </a:rPr>
              <a:t>1 high school credit</a:t>
            </a:r>
            <a:r>
              <a:rPr lang="el-GR" sz="2400" b="1" dirty="0" smtClean="0">
                <a:solidFill>
                  <a:srgbClr val="002060"/>
                </a:solidFill>
              </a:rPr>
              <a:t> in 8</a:t>
            </a:r>
            <a:r>
              <a:rPr lang="el-GR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l-GR" sz="2400" b="1" dirty="0" smtClean="0">
                <a:solidFill>
                  <a:srgbClr val="002060"/>
                </a:solidFill>
              </a:rPr>
              <a:t> Grade if the student earns that final average grade.</a:t>
            </a:r>
            <a:endParaRPr lang="en-US" sz="24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400" b="1" dirty="0">
              <a:solidFill>
                <a:srgbClr val="D909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42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Grade posting frequency</a:t>
            </a:r>
            <a:r>
              <a:rPr lang="el-GR" b="1" u="sng" dirty="0" smtClean="0">
                <a:solidFill>
                  <a:srgbClr val="002060"/>
                </a:solidFill>
              </a:rPr>
              <a:t> (7</a:t>
            </a:r>
            <a:r>
              <a:rPr lang="el-GR" b="1" u="sng" baseline="30000" dirty="0" smtClean="0">
                <a:solidFill>
                  <a:srgbClr val="002060"/>
                </a:solidFill>
              </a:rPr>
              <a:t>th</a:t>
            </a:r>
            <a:r>
              <a:rPr lang="el-GR" b="1" u="sng" dirty="0" smtClean="0">
                <a:solidFill>
                  <a:srgbClr val="002060"/>
                </a:solidFill>
              </a:rPr>
              <a:t> and 8</a:t>
            </a:r>
            <a:r>
              <a:rPr lang="el-GR" b="1" u="sng" baseline="30000" dirty="0" smtClean="0">
                <a:solidFill>
                  <a:srgbClr val="002060"/>
                </a:solidFill>
              </a:rPr>
              <a:t>th</a:t>
            </a:r>
            <a:r>
              <a:rPr lang="el-GR" b="1" u="sng" dirty="0" smtClean="0">
                <a:solidFill>
                  <a:srgbClr val="002060"/>
                </a:solidFill>
              </a:rPr>
              <a:t> Grade)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</a:rPr>
              <a:t> Participation</a:t>
            </a:r>
            <a:r>
              <a:rPr lang="el-GR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grades for all Grades will be posted </a:t>
            </a:r>
            <a:r>
              <a:rPr lang="en-US" sz="3200" b="1" dirty="0" smtClean="0">
                <a:solidFill>
                  <a:srgbClr val="D90985"/>
                </a:solidFill>
              </a:rPr>
              <a:t>at the end of every week.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</a:rPr>
              <a:t> Grades for assessments</a:t>
            </a:r>
            <a:r>
              <a:rPr lang="el-GR" sz="3200" b="1" dirty="0" smtClean="0">
                <a:solidFill>
                  <a:srgbClr val="002060"/>
                </a:solidFill>
              </a:rPr>
              <a:t> (reading and spelling tests) will be posted </a:t>
            </a:r>
            <a:r>
              <a:rPr lang="el-GR" sz="3200" b="1" dirty="0" smtClean="0">
                <a:solidFill>
                  <a:srgbClr val="D90985"/>
                </a:solidFill>
              </a:rPr>
              <a:t>every week</a:t>
            </a:r>
            <a:r>
              <a:rPr lang="en-US" sz="3200" b="1" dirty="0" smtClean="0">
                <a:solidFill>
                  <a:srgbClr val="D90985"/>
                </a:solidFill>
              </a:rPr>
              <a:t>.</a:t>
            </a:r>
            <a:endParaRPr lang="el-GR" sz="3200" b="1" dirty="0" smtClean="0">
              <a:solidFill>
                <a:srgbClr val="D9098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l-GR" sz="3200" b="1" dirty="0" smtClean="0">
                <a:solidFill>
                  <a:srgbClr val="002060"/>
                </a:solidFill>
              </a:rPr>
              <a:t> Grades for research projects and homework will be posted according to</a:t>
            </a:r>
            <a:r>
              <a:rPr lang="el-GR" sz="3200" b="1" dirty="0" smtClean="0">
                <a:solidFill>
                  <a:srgbClr val="D90985"/>
                </a:solidFill>
              </a:rPr>
              <a:t> weekly schedule.</a:t>
            </a:r>
            <a:endParaRPr lang="en-US" sz="3200" b="1" dirty="0" smtClean="0">
              <a:solidFill>
                <a:srgbClr val="D90985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</a:rPr>
              <a:t>Final - average grades</a:t>
            </a:r>
            <a:r>
              <a:rPr lang="el-GR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will be posted </a:t>
            </a:r>
            <a:r>
              <a:rPr lang="en-US" sz="3200" b="1" dirty="0" smtClean="0">
                <a:solidFill>
                  <a:srgbClr val="D90985"/>
                </a:solidFill>
              </a:rPr>
              <a:t>at the end of every quarter</a:t>
            </a:r>
            <a:r>
              <a:rPr lang="en-US" sz="3200" b="1" dirty="0" smtClean="0">
                <a:solidFill>
                  <a:srgbClr val="002060"/>
                </a:solidFill>
              </a:rPr>
              <a:t> along with a conduct grade.</a:t>
            </a:r>
            <a:endParaRPr lang="el-GR" sz="3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4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Late </a:t>
            </a:r>
            <a:r>
              <a:rPr lang="el-GR" b="1" u="sng" dirty="0" smtClean="0">
                <a:solidFill>
                  <a:srgbClr val="002060"/>
                </a:solidFill>
              </a:rPr>
              <a:t>assessments, </a:t>
            </a:r>
            <a:r>
              <a:rPr lang="en-US" b="1" u="sng" dirty="0" smtClean="0">
                <a:solidFill>
                  <a:srgbClr val="002060"/>
                </a:solidFill>
              </a:rPr>
              <a:t>homework</a:t>
            </a:r>
            <a:r>
              <a:rPr lang="el-GR" b="1" u="sng" dirty="0" smtClean="0">
                <a:solidFill>
                  <a:srgbClr val="002060"/>
                </a:solidFill>
              </a:rPr>
              <a:t>, classwork</a:t>
            </a:r>
            <a:r>
              <a:rPr lang="en-US" b="1" u="sng" dirty="0" smtClean="0">
                <a:solidFill>
                  <a:srgbClr val="002060"/>
                </a:solidFill>
              </a:rPr>
              <a:t> or projects (</a:t>
            </a:r>
            <a:r>
              <a:rPr lang="el-GR" b="1" u="sng" dirty="0" smtClean="0">
                <a:solidFill>
                  <a:srgbClr val="002060"/>
                </a:solidFill>
              </a:rPr>
              <a:t>7</a:t>
            </a:r>
            <a:r>
              <a:rPr lang="en-US" b="1" u="sng" baseline="30000" dirty="0" err="1" smtClean="0">
                <a:solidFill>
                  <a:srgbClr val="002060"/>
                </a:solidFill>
              </a:rPr>
              <a:t>th</a:t>
            </a:r>
            <a:r>
              <a:rPr lang="en-US" b="1" u="sng" dirty="0" smtClean="0">
                <a:solidFill>
                  <a:srgbClr val="002060"/>
                </a:solidFill>
              </a:rPr>
              <a:t> </a:t>
            </a:r>
            <a:r>
              <a:rPr lang="el-GR" b="1" u="sng" dirty="0" smtClean="0">
                <a:solidFill>
                  <a:srgbClr val="002060"/>
                </a:solidFill>
              </a:rPr>
              <a:t>and 8</a:t>
            </a:r>
            <a:r>
              <a:rPr lang="el-GR" b="1" u="sng" baseline="30000" dirty="0" smtClean="0">
                <a:solidFill>
                  <a:srgbClr val="002060"/>
                </a:solidFill>
              </a:rPr>
              <a:t>th</a:t>
            </a:r>
            <a:r>
              <a:rPr lang="el-GR" b="1" u="sng" dirty="0" smtClean="0">
                <a:solidFill>
                  <a:srgbClr val="002060"/>
                </a:solidFill>
              </a:rPr>
              <a:t> </a:t>
            </a:r>
            <a:r>
              <a:rPr lang="en-US" b="1" u="sng" dirty="0" smtClean="0">
                <a:solidFill>
                  <a:srgbClr val="002060"/>
                </a:solidFill>
              </a:rPr>
              <a:t>Grade)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 smtClean="0"/>
              <a:t> </a:t>
            </a:r>
            <a:r>
              <a:rPr lang="en-US" sz="3300" b="1" dirty="0" smtClean="0">
                <a:solidFill>
                  <a:srgbClr val="002060"/>
                </a:solidFill>
              </a:rPr>
              <a:t>If homework</a:t>
            </a:r>
            <a:r>
              <a:rPr lang="el-GR" sz="3300" b="1" dirty="0" smtClean="0">
                <a:solidFill>
                  <a:srgbClr val="002060"/>
                </a:solidFill>
              </a:rPr>
              <a:t>, classwork </a:t>
            </a:r>
            <a:r>
              <a:rPr lang="en-US" sz="3300" b="1" dirty="0" smtClean="0">
                <a:solidFill>
                  <a:srgbClr val="002060"/>
                </a:solidFill>
              </a:rPr>
              <a:t>or research project</a:t>
            </a:r>
            <a:r>
              <a:rPr lang="el-GR" sz="3300" b="1" dirty="0">
                <a:solidFill>
                  <a:srgbClr val="002060"/>
                </a:solidFill>
              </a:rPr>
              <a:t> </a:t>
            </a:r>
            <a:r>
              <a:rPr lang="el-GR" sz="3300" b="1" dirty="0" smtClean="0">
                <a:solidFill>
                  <a:srgbClr val="002060"/>
                </a:solidFill>
              </a:rPr>
              <a:t>is </a:t>
            </a:r>
            <a:r>
              <a:rPr lang="en-US" sz="3300" b="1" dirty="0" smtClean="0">
                <a:solidFill>
                  <a:srgbClr val="D90985"/>
                </a:solidFill>
              </a:rPr>
              <a:t>one</a:t>
            </a:r>
            <a:r>
              <a:rPr lang="en-US" sz="3300" b="1" dirty="0" smtClean="0">
                <a:solidFill>
                  <a:srgbClr val="002060"/>
                </a:solidFill>
              </a:rPr>
              <a:t> day late, </a:t>
            </a:r>
            <a:r>
              <a:rPr lang="en-US" sz="3300" b="1" dirty="0" smtClean="0">
                <a:solidFill>
                  <a:srgbClr val="D90985"/>
                </a:solidFill>
              </a:rPr>
              <a:t>25% </a:t>
            </a:r>
            <a:r>
              <a:rPr lang="en-US" sz="3300" b="1" dirty="0" smtClean="0">
                <a:solidFill>
                  <a:srgbClr val="002060"/>
                </a:solidFill>
              </a:rPr>
              <a:t>of the total points earned from the project will be deducted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300" b="1" dirty="0"/>
              <a:t> </a:t>
            </a:r>
            <a:r>
              <a:rPr lang="en-US" sz="3300" b="1" dirty="0" smtClean="0">
                <a:solidFill>
                  <a:srgbClr val="002060"/>
                </a:solidFill>
              </a:rPr>
              <a:t>If homework</a:t>
            </a:r>
            <a:r>
              <a:rPr lang="el-GR" sz="3300" b="1" dirty="0" smtClean="0">
                <a:solidFill>
                  <a:srgbClr val="002060"/>
                </a:solidFill>
              </a:rPr>
              <a:t>, </a:t>
            </a:r>
            <a:r>
              <a:rPr lang="el-GR" sz="3300" b="1" dirty="0">
                <a:solidFill>
                  <a:srgbClr val="002060"/>
                </a:solidFill>
              </a:rPr>
              <a:t>classwork</a:t>
            </a:r>
            <a:r>
              <a:rPr lang="en-US" sz="3300" b="1" dirty="0" smtClean="0">
                <a:solidFill>
                  <a:srgbClr val="002060"/>
                </a:solidFill>
              </a:rPr>
              <a:t> or research project</a:t>
            </a:r>
            <a:r>
              <a:rPr lang="el-GR" sz="3300" b="1" dirty="0">
                <a:solidFill>
                  <a:srgbClr val="002060"/>
                </a:solidFill>
              </a:rPr>
              <a:t> </a:t>
            </a:r>
            <a:r>
              <a:rPr lang="el-GR" sz="3300" b="1" dirty="0" smtClean="0">
                <a:solidFill>
                  <a:srgbClr val="002060"/>
                </a:solidFill>
              </a:rPr>
              <a:t>is </a:t>
            </a:r>
            <a:r>
              <a:rPr lang="en-US" sz="3300" b="1" dirty="0" smtClean="0">
                <a:solidFill>
                  <a:srgbClr val="D90985"/>
                </a:solidFill>
              </a:rPr>
              <a:t>two</a:t>
            </a:r>
            <a:r>
              <a:rPr lang="en-US" sz="3300" b="1" dirty="0" smtClean="0">
                <a:solidFill>
                  <a:srgbClr val="002060"/>
                </a:solidFill>
              </a:rPr>
              <a:t> days late, </a:t>
            </a:r>
            <a:r>
              <a:rPr lang="en-US" sz="3300" b="1" dirty="0" smtClean="0">
                <a:solidFill>
                  <a:srgbClr val="D90985"/>
                </a:solidFill>
              </a:rPr>
              <a:t>50% </a:t>
            </a:r>
            <a:r>
              <a:rPr lang="en-US" sz="3300" b="1" dirty="0" smtClean="0">
                <a:solidFill>
                  <a:srgbClr val="002060"/>
                </a:solidFill>
              </a:rPr>
              <a:t>of the total points earned from the project will be deducted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300" b="1" dirty="0"/>
              <a:t> </a:t>
            </a:r>
            <a:r>
              <a:rPr lang="en-US" sz="3300" b="1" dirty="0" smtClean="0">
                <a:solidFill>
                  <a:srgbClr val="002060"/>
                </a:solidFill>
              </a:rPr>
              <a:t>If homework</a:t>
            </a:r>
            <a:r>
              <a:rPr lang="el-GR" sz="3300" b="1" dirty="0" smtClean="0">
                <a:solidFill>
                  <a:srgbClr val="002060"/>
                </a:solidFill>
              </a:rPr>
              <a:t>, </a:t>
            </a:r>
            <a:r>
              <a:rPr lang="el-GR" sz="3300" b="1" dirty="0">
                <a:solidFill>
                  <a:srgbClr val="002060"/>
                </a:solidFill>
              </a:rPr>
              <a:t>classwork</a:t>
            </a:r>
            <a:r>
              <a:rPr lang="en-US" sz="3300" b="1" dirty="0" smtClean="0">
                <a:solidFill>
                  <a:srgbClr val="002060"/>
                </a:solidFill>
              </a:rPr>
              <a:t> or research project</a:t>
            </a:r>
            <a:r>
              <a:rPr lang="el-GR" sz="3300" b="1" dirty="0">
                <a:solidFill>
                  <a:srgbClr val="002060"/>
                </a:solidFill>
              </a:rPr>
              <a:t> </a:t>
            </a:r>
            <a:r>
              <a:rPr lang="el-GR" sz="3300" b="1" dirty="0" smtClean="0">
                <a:solidFill>
                  <a:srgbClr val="002060"/>
                </a:solidFill>
              </a:rPr>
              <a:t>is </a:t>
            </a:r>
            <a:r>
              <a:rPr lang="en-US" sz="3300" b="1" dirty="0" smtClean="0">
                <a:solidFill>
                  <a:srgbClr val="D90985"/>
                </a:solidFill>
              </a:rPr>
              <a:t>three</a:t>
            </a:r>
            <a:r>
              <a:rPr lang="en-US" sz="3300" b="1" dirty="0" smtClean="0">
                <a:solidFill>
                  <a:srgbClr val="002060"/>
                </a:solidFill>
              </a:rPr>
              <a:t> days late, </a:t>
            </a:r>
            <a:r>
              <a:rPr lang="en-US" sz="3300" b="1" dirty="0" smtClean="0">
                <a:solidFill>
                  <a:srgbClr val="D90985"/>
                </a:solidFill>
              </a:rPr>
              <a:t>75% </a:t>
            </a:r>
            <a:r>
              <a:rPr lang="en-US" sz="3300" b="1" dirty="0" smtClean="0">
                <a:solidFill>
                  <a:srgbClr val="002060"/>
                </a:solidFill>
              </a:rPr>
              <a:t>of the total points earned from the project will be deducted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300" b="1" dirty="0"/>
              <a:t> </a:t>
            </a:r>
            <a:r>
              <a:rPr lang="en-US" sz="3300" b="1" dirty="0" smtClean="0">
                <a:solidFill>
                  <a:srgbClr val="002060"/>
                </a:solidFill>
              </a:rPr>
              <a:t>If homework</a:t>
            </a:r>
            <a:r>
              <a:rPr lang="el-GR" sz="3300" b="1" dirty="0" smtClean="0">
                <a:solidFill>
                  <a:srgbClr val="002060"/>
                </a:solidFill>
              </a:rPr>
              <a:t>, </a:t>
            </a:r>
            <a:r>
              <a:rPr lang="el-GR" sz="3300" b="1" dirty="0">
                <a:solidFill>
                  <a:srgbClr val="002060"/>
                </a:solidFill>
              </a:rPr>
              <a:t>classwork</a:t>
            </a:r>
            <a:r>
              <a:rPr lang="en-US" sz="3300" b="1" dirty="0" smtClean="0">
                <a:solidFill>
                  <a:srgbClr val="002060"/>
                </a:solidFill>
              </a:rPr>
              <a:t> or research project</a:t>
            </a:r>
            <a:r>
              <a:rPr lang="el-GR" sz="3300" b="1" dirty="0">
                <a:solidFill>
                  <a:srgbClr val="002060"/>
                </a:solidFill>
              </a:rPr>
              <a:t> </a:t>
            </a:r>
            <a:r>
              <a:rPr lang="el-GR" sz="3300" b="1" dirty="0" smtClean="0">
                <a:solidFill>
                  <a:srgbClr val="002060"/>
                </a:solidFill>
              </a:rPr>
              <a:t>is </a:t>
            </a:r>
            <a:r>
              <a:rPr lang="en-US" sz="3300" b="1" dirty="0" smtClean="0">
                <a:solidFill>
                  <a:srgbClr val="D90985"/>
                </a:solidFill>
              </a:rPr>
              <a:t>four</a:t>
            </a:r>
            <a:r>
              <a:rPr lang="en-US" sz="3300" b="1" dirty="0" smtClean="0">
                <a:solidFill>
                  <a:srgbClr val="002060"/>
                </a:solidFill>
              </a:rPr>
              <a:t> days late, </a:t>
            </a:r>
            <a:r>
              <a:rPr lang="en-US" sz="3300" b="1" dirty="0" smtClean="0">
                <a:solidFill>
                  <a:srgbClr val="D90985"/>
                </a:solidFill>
              </a:rPr>
              <a:t>no</a:t>
            </a:r>
            <a:r>
              <a:rPr lang="en-US" sz="3300" b="1" dirty="0" smtClean="0"/>
              <a:t> </a:t>
            </a:r>
            <a:r>
              <a:rPr lang="en-US" sz="3300" b="1" dirty="0" smtClean="0">
                <a:solidFill>
                  <a:srgbClr val="D90985"/>
                </a:solidFill>
              </a:rPr>
              <a:t>points</a:t>
            </a:r>
            <a:r>
              <a:rPr lang="en-US" sz="3300" b="1" dirty="0" smtClean="0"/>
              <a:t> </a:t>
            </a:r>
            <a:r>
              <a:rPr lang="en-US" sz="3300" b="1" dirty="0" smtClean="0">
                <a:solidFill>
                  <a:srgbClr val="002060"/>
                </a:solidFill>
              </a:rPr>
              <a:t>will be earned</a:t>
            </a:r>
            <a:endParaRPr lang="en-US" sz="3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430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731</TotalTime>
  <Words>739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Ms. Maria-Ioanna Verras</vt:lpstr>
      <vt:lpstr>About me</vt:lpstr>
      <vt:lpstr>Greek Language Syllabus</vt:lpstr>
      <vt:lpstr>Class-required materials</vt:lpstr>
      <vt:lpstr>Books for 7th Grade</vt:lpstr>
      <vt:lpstr>Books for 8th Grade</vt:lpstr>
      <vt:lpstr>Weight: Grade Distribution (7th and 8th Grade)</vt:lpstr>
      <vt:lpstr>Grade posting frequency (7th and 8th Grade)</vt:lpstr>
      <vt:lpstr>Late assessments, homework, classwork or projects (7th and 8th Grade)</vt:lpstr>
      <vt:lpstr>Absence on assessment/ assignment days</vt:lpstr>
      <vt:lpstr>Classroom rules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Maria Verras</dc:creator>
  <cp:lastModifiedBy>Maria Verras</cp:lastModifiedBy>
  <cp:revision>61</cp:revision>
  <dcterms:created xsi:type="dcterms:W3CDTF">2018-08-22T22:46:02Z</dcterms:created>
  <dcterms:modified xsi:type="dcterms:W3CDTF">2021-08-04T10:13:23Z</dcterms:modified>
</cp:coreProperties>
</file>