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64" r:id="rId4"/>
    <p:sldId id="263" r:id="rId5"/>
    <p:sldId id="271" r:id="rId6"/>
    <p:sldId id="266" r:id="rId7"/>
    <p:sldId id="267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985"/>
    <a:srgbClr val="ED55B7"/>
    <a:srgbClr val="57093B"/>
    <a:srgbClr val="2E6E8A"/>
    <a:srgbClr val="33CCFF"/>
    <a:srgbClr val="0BC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0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2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3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Ms. Maria-</a:t>
            </a:r>
            <a:r>
              <a:rPr lang="en-US" sz="6000" b="1" dirty="0" err="1">
                <a:solidFill>
                  <a:srgbClr val="002060"/>
                </a:solidFill>
              </a:rPr>
              <a:t>Ioanna</a:t>
            </a:r>
            <a:r>
              <a:rPr lang="en-US" sz="6000" b="1" dirty="0">
                <a:solidFill>
                  <a:srgbClr val="002060"/>
                </a:solidFill>
              </a:rPr>
              <a:t> Verras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Greek teacher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45" y="240889"/>
            <a:ext cx="3869606" cy="26313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769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737360"/>
            <a:ext cx="10058400" cy="4547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>
                <a:solidFill>
                  <a:srgbClr val="002060"/>
                </a:solidFill>
              </a:rPr>
              <a:t>I have </a:t>
            </a:r>
            <a:r>
              <a:rPr lang="en-US" sz="2400" b="1" dirty="0">
                <a:solidFill>
                  <a:srgbClr val="002060"/>
                </a:solidFill>
              </a:rPr>
              <a:t>graduated from </a:t>
            </a:r>
            <a:r>
              <a:rPr lang="en-US" sz="2400" b="1" dirty="0" err="1">
                <a:solidFill>
                  <a:srgbClr val="002060"/>
                </a:solidFill>
              </a:rPr>
              <a:t>Moraitis</a:t>
            </a:r>
            <a:r>
              <a:rPr lang="en-US" sz="2400" b="1" dirty="0">
                <a:solidFill>
                  <a:srgbClr val="002060"/>
                </a:solidFill>
              </a:rPr>
              <a:t> School and from the National and </a:t>
            </a:r>
            <a:r>
              <a:rPr lang="en-US" sz="2400" b="1" dirty="0" err="1">
                <a:solidFill>
                  <a:srgbClr val="002060"/>
                </a:solidFill>
              </a:rPr>
              <a:t>Kapodistrian</a:t>
            </a:r>
            <a:r>
              <a:rPr lang="en-US" sz="2400" b="1" dirty="0">
                <a:solidFill>
                  <a:srgbClr val="002060"/>
                </a:solidFill>
              </a:rPr>
              <a:t> University of Athens, department of Psychology in Greece with honors and this is</a:t>
            </a:r>
            <a:r>
              <a:rPr lang="el-GR" sz="2400" b="1" dirty="0">
                <a:solidFill>
                  <a:srgbClr val="002060"/>
                </a:solidFill>
              </a:rPr>
              <a:t> my </a:t>
            </a:r>
            <a:r>
              <a:rPr lang="en-US" sz="2400" b="1" dirty="0">
                <a:solidFill>
                  <a:srgbClr val="002060"/>
                </a:solidFill>
              </a:rPr>
              <a:t>7</a:t>
            </a:r>
            <a:r>
              <a:rPr lang="el-GR" sz="2400" b="1" baseline="30000" dirty="0">
                <a:solidFill>
                  <a:srgbClr val="002060"/>
                </a:solidFill>
              </a:rPr>
              <a:t>th</a:t>
            </a:r>
            <a:r>
              <a:rPr lang="el-GR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year teaching Greek language and culture in Plato Academy Charter Schools – Plato Academy Clearwater.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Contact me: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verrasm@platoacademy.net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Website: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verrasm.weebly.com</a:t>
            </a:r>
          </a:p>
        </p:txBody>
      </p:sp>
    </p:spTree>
    <p:extLst>
      <p:ext uri="{BB962C8B-B14F-4D97-AF65-F5344CB8AC3E}">
        <p14:creationId xmlns:p14="http://schemas.microsoft.com/office/powerpoint/2010/main" val="98379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Greek Language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Students will begin to communicate in all four-skill areas: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Reading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Writing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Speaking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Listening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By integrating language, culture, fine art, music, dance, food and family customs in the Greek course, we will explore the wide variety of the Greek-speaking world’s perspectives.</a:t>
            </a:r>
          </a:p>
        </p:txBody>
      </p:sp>
    </p:spTree>
    <p:extLst>
      <p:ext uri="{BB962C8B-B14F-4D97-AF65-F5344CB8AC3E}">
        <p14:creationId xmlns:p14="http://schemas.microsoft.com/office/powerpoint/2010/main" val="9460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Class-required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The students need to bring to class: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D90985"/>
                </a:solidFill>
              </a:rPr>
              <a:t>  </a:t>
            </a:r>
            <a:r>
              <a:rPr lang="en-US" sz="2800" b="1" dirty="0">
                <a:solidFill>
                  <a:srgbClr val="002060"/>
                </a:solidFill>
              </a:rPr>
              <a:t>i) An A4 blue folder for papers and worksheets.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 ii) A notebook (spiral or regular) containing more than 50 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 iii) It is recommended that they carry a pencil with them.</a:t>
            </a:r>
          </a:p>
          <a:p>
            <a:pPr marL="0" indent="0" algn="just">
              <a:buNone/>
            </a:pPr>
            <a:r>
              <a:rPr lang="en-US" sz="2800" b="1" u="sng" dirty="0">
                <a:solidFill>
                  <a:srgbClr val="D90985"/>
                </a:solidFill>
              </a:rPr>
              <a:t>Note:</a:t>
            </a:r>
            <a:r>
              <a:rPr lang="en-US" sz="2800" b="1" dirty="0">
                <a:solidFill>
                  <a:srgbClr val="D90985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Students are responsible for being organized and bringing their materials in class.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9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for 6</a:t>
            </a:r>
            <a:r>
              <a:rPr lang="en-US" b="1" u="sng" baseline="30000" dirty="0">
                <a:solidFill>
                  <a:srgbClr val="002060"/>
                </a:solidFill>
              </a:rPr>
              <a:t>th</a:t>
            </a:r>
            <a:r>
              <a:rPr lang="en-US" b="1" u="sng" dirty="0">
                <a:solidFill>
                  <a:srgbClr val="002060"/>
                </a:solidFill>
              </a:rPr>
              <a:t>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Gia</a:t>
            </a:r>
            <a:r>
              <a:rPr lang="en-US" sz="2800" b="1" dirty="0">
                <a:solidFill>
                  <a:srgbClr val="002060"/>
                </a:solidFill>
              </a:rPr>
              <a:t>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2</a:t>
            </a: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Student’s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Gia</a:t>
            </a:r>
            <a:r>
              <a:rPr lang="en-US" sz="2800" b="1" dirty="0">
                <a:solidFill>
                  <a:srgbClr val="002060"/>
                </a:solidFill>
              </a:rPr>
              <a:t>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2</a:t>
            </a: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Activity Book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>
                <a:solidFill>
                  <a:srgbClr val="002060"/>
                </a:solidFill>
              </a:rPr>
              <a:t>Weight: Grade Distribution (6</a:t>
            </a:r>
            <a:r>
              <a:rPr lang="en-US" sz="4400" b="1" u="sng" baseline="30000" dirty="0">
                <a:solidFill>
                  <a:srgbClr val="002060"/>
                </a:solidFill>
              </a:rPr>
              <a:t>th</a:t>
            </a:r>
            <a:r>
              <a:rPr lang="en-US" sz="4400" b="1" u="sng" dirty="0">
                <a:solidFill>
                  <a:srgbClr val="002060"/>
                </a:solidFill>
              </a:rPr>
              <a:t> Grade):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2060"/>
                </a:solidFill>
              </a:rPr>
              <a:t>Participation/behavior in Class (Reading, Listening, Writing, Speaking): </a:t>
            </a:r>
            <a:r>
              <a:rPr lang="en-US" sz="3200" b="1" dirty="0">
                <a:solidFill>
                  <a:srgbClr val="D90985"/>
                </a:solidFill>
              </a:rPr>
              <a:t>45%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Projects:</a:t>
            </a:r>
            <a:r>
              <a:rPr lang="en-US" sz="3200" b="1" dirty="0">
                <a:solidFill>
                  <a:srgbClr val="D90985"/>
                </a:solidFill>
              </a:rPr>
              <a:t> 20%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Tests/Quizzes (Reading and Spelling): </a:t>
            </a:r>
            <a:r>
              <a:rPr lang="en-US" sz="3200" b="1" dirty="0">
                <a:solidFill>
                  <a:srgbClr val="D90985"/>
                </a:solidFill>
              </a:rPr>
              <a:t>20%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Homework: </a:t>
            </a:r>
            <a:r>
              <a:rPr lang="en-US" sz="3200" b="1" dirty="0">
                <a:solidFill>
                  <a:srgbClr val="D90985"/>
                </a:solidFill>
              </a:rPr>
              <a:t>15%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u="sng" dirty="0">
                <a:solidFill>
                  <a:srgbClr val="002060"/>
                </a:solidFill>
              </a:rPr>
              <a:t>Total: </a:t>
            </a:r>
            <a:r>
              <a:rPr lang="en-US" sz="3200" b="1" u="sng" dirty="0">
                <a:solidFill>
                  <a:srgbClr val="D90985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66807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Grade posting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Participation/behavior, test/quizzes (reading and spelling), homework and project grades for 6</a:t>
            </a:r>
            <a:r>
              <a:rPr lang="en-US" sz="3200" b="1" baseline="30000" dirty="0">
                <a:solidFill>
                  <a:srgbClr val="002060"/>
                </a:solidFill>
              </a:rPr>
              <a:t>th</a:t>
            </a:r>
            <a:r>
              <a:rPr lang="en-US" sz="3200" b="1" dirty="0">
                <a:solidFill>
                  <a:srgbClr val="002060"/>
                </a:solidFill>
              </a:rPr>
              <a:t> Grade will be posted </a:t>
            </a:r>
            <a:r>
              <a:rPr lang="en-US" sz="3200" b="1" dirty="0">
                <a:solidFill>
                  <a:srgbClr val="D90985"/>
                </a:solidFill>
              </a:rPr>
              <a:t>in the end of every week </a:t>
            </a:r>
            <a:r>
              <a:rPr lang="en-US" sz="3200" b="1" dirty="0">
                <a:solidFill>
                  <a:srgbClr val="002060"/>
                </a:solidFill>
              </a:rPr>
              <a:t>according to the weekly schedule which may vary.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Final – average grades (which include participation/behavior, test/quizzes (reading and spelling), homework and project grades) and conduct grades for 6</a:t>
            </a:r>
            <a:r>
              <a:rPr lang="en-US" sz="3200" b="1" baseline="30000" dirty="0">
                <a:solidFill>
                  <a:srgbClr val="002060"/>
                </a:solidFill>
              </a:rPr>
              <a:t>th</a:t>
            </a:r>
            <a:r>
              <a:rPr lang="en-US" sz="3200" b="1" dirty="0">
                <a:solidFill>
                  <a:srgbClr val="002060"/>
                </a:solidFill>
              </a:rPr>
              <a:t> Grade will be posted </a:t>
            </a:r>
            <a:r>
              <a:rPr lang="en-US" sz="3200" b="1" dirty="0">
                <a:solidFill>
                  <a:srgbClr val="D90985"/>
                </a:solidFill>
              </a:rPr>
              <a:t>at the end of every report period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64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Classroom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</a:rPr>
              <a:t>Students are expected to: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Be in class on time.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Stay </a:t>
            </a:r>
            <a:r>
              <a:rPr lang="el-GR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n their seats.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Respect their classmates and their teachers.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Raise their hands if they want to say something.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Listen carefully.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Keep desks and classroom clean.</a:t>
            </a:r>
          </a:p>
        </p:txBody>
      </p:sp>
    </p:spTree>
    <p:extLst>
      <p:ext uri="{BB962C8B-B14F-4D97-AF65-F5344CB8AC3E}">
        <p14:creationId xmlns:p14="http://schemas.microsoft.com/office/powerpoint/2010/main" val="139564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317" y="1975661"/>
            <a:ext cx="8656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have a great 20</a:t>
            </a:r>
            <a:r>
              <a:rPr lang="el-GR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202</a:t>
            </a:r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5400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year!</a:t>
            </a:r>
          </a:p>
        </p:txBody>
      </p:sp>
    </p:spTree>
    <p:extLst>
      <p:ext uri="{BB962C8B-B14F-4D97-AF65-F5344CB8AC3E}">
        <p14:creationId xmlns:p14="http://schemas.microsoft.com/office/powerpoint/2010/main" val="16200628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630</TotalTime>
  <Words>415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Ms. Maria-Ioanna Verras</vt:lpstr>
      <vt:lpstr>About me</vt:lpstr>
      <vt:lpstr>Greek Language Syllabus</vt:lpstr>
      <vt:lpstr>Class-required materials</vt:lpstr>
      <vt:lpstr>Books for 6th Grade</vt:lpstr>
      <vt:lpstr>Weight: Grade Distribution (6th Grade): FOCUS</vt:lpstr>
      <vt:lpstr>Grade posting frequency</vt:lpstr>
      <vt:lpstr>Classroom rules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Maria Verras</dc:creator>
  <cp:lastModifiedBy>Verras Maria-ioanna</cp:lastModifiedBy>
  <cp:revision>66</cp:revision>
  <dcterms:created xsi:type="dcterms:W3CDTF">2018-08-22T22:46:02Z</dcterms:created>
  <dcterms:modified xsi:type="dcterms:W3CDTF">2023-08-07T16:58:30Z</dcterms:modified>
</cp:coreProperties>
</file>