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5" r:id="rId1"/>
  </p:sldMasterIdLst>
  <p:sldIdLst>
    <p:sldId id="256" r:id="rId2"/>
    <p:sldId id="257" r:id="rId3"/>
    <p:sldId id="264" r:id="rId4"/>
    <p:sldId id="263" r:id="rId5"/>
    <p:sldId id="271" r:id="rId6"/>
    <p:sldId id="272" r:id="rId7"/>
    <p:sldId id="266" r:id="rId8"/>
    <p:sldId id="267" r:id="rId9"/>
    <p:sldId id="273" r:id="rId10"/>
    <p:sldId id="274" r:id="rId11"/>
    <p:sldId id="262" r:id="rId12"/>
    <p:sldId id="26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0985"/>
    <a:srgbClr val="ED55B7"/>
    <a:srgbClr val="57093B"/>
    <a:srgbClr val="2E6E8A"/>
    <a:srgbClr val="33CCFF"/>
    <a:srgbClr val="0BC1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7046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5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15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6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22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822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31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9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36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16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998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BB05A8-6A13-4147-AE95-05ED0A0B92E6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5304E7B-79E3-4D8A-8332-4D3409E3750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424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002060"/>
                </a:solidFill>
              </a:rPr>
              <a:t>Ms. Maria-</a:t>
            </a:r>
            <a:r>
              <a:rPr lang="en-US" sz="6000" b="1" dirty="0" err="1">
                <a:solidFill>
                  <a:srgbClr val="002060"/>
                </a:solidFill>
              </a:rPr>
              <a:t>Ioanna</a:t>
            </a:r>
            <a:r>
              <a:rPr lang="en-US" sz="6000" b="1" dirty="0">
                <a:solidFill>
                  <a:srgbClr val="002060"/>
                </a:solidFill>
              </a:rPr>
              <a:t> Verras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rgbClr val="002060"/>
                </a:solidFill>
              </a:rPr>
              <a:t>Greek teacher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445" y="240889"/>
            <a:ext cx="3869606" cy="263133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876998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2060"/>
                </a:solidFill>
              </a:rPr>
              <a:t>Absences and work returned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002060"/>
                </a:solidFill>
              </a:rPr>
              <a:t>If you are absent on a test/quiz day, you have: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>
                <a:solidFill>
                  <a:srgbClr val="D90985"/>
                </a:solidFill>
              </a:rPr>
              <a:t>One week </a:t>
            </a:r>
            <a:r>
              <a:rPr lang="en-US" sz="2800" b="1" dirty="0">
                <a:solidFill>
                  <a:srgbClr val="002060"/>
                </a:solidFill>
              </a:rPr>
              <a:t>to make it up.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rgbClr val="002060"/>
                </a:solidFill>
              </a:rPr>
              <a:t>If you are absent: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>
                <a:solidFill>
                  <a:srgbClr val="D90985"/>
                </a:solidFill>
              </a:rPr>
              <a:t>On a classwork, homework or project day</a:t>
            </a:r>
            <a:r>
              <a:rPr lang="en-US" sz="2800" b="1" dirty="0">
                <a:solidFill>
                  <a:srgbClr val="002060"/>
                </a:solidFill>
              </a:rPr>
              <a:t>, you have: 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2060"/>
                </a:solidFill>
              </a:rPr>
              <a:t> - </a:t>
            </a:r>
            <a:r>
              <a:rPr lang="en-US" sz="2800" b="1" dirty="0">
                <a:solidFill>
                  <a:srgbClr val="D90985"/>
                </a:solidFill>
              </a:rPr>
              <a:t>One day </a:t>
            </a:r>
            <a:r>
              <a:rPr lang="en-US" sz="2800" b="1" dirty="0">
                <a:solidFill>
                  <a:srgbClr val="002060"/>
                </a:solidFill>
              </a:rPr>
              <a:t>to turn it in without point deduction.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D90985"/>
                </a:solidFill>
              </a:rPr>
              <a:t> Two or more days </a:t>
            </a:r>
            <a:r>
              <a:rPr lang="en-US" sz="2800" b="1" dirty="0">
                <a:solidFill>
                  <a:srgbClr val="002060"/>
                </a:solidFill>
              </a:rPr>
              <a:t>you have: 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D90985"/>
                </a:solidFill>
              </a:rPr>
              <a:t> </a:t>
            </a:r>
            <a:r>
              <a:rPr lang="en-US" sz="2800" b="1" dirty="0">
                <a:solidFill>
                  <a:srgbClr val="002060"/>
                </a:solidFill>
              </a:rPr>
              <a:t>-</a:t>
            </a:r>
            <a:r>
              <a:rPr lang="en-US" sz="2800" b="1" dirty="0">
                <a:solidFill>
                  <a:srgbClr val="D90985"/>
                </a:solidFill>
              </a:rPr>
              <a:t> That many days </a:t>
            </a:r>
            <a:r>
              <a:rPr lang="en-US" sz="2800" b="1" dirty="0">
                <a:solidFill>
                  <a:srgbClr val="002060"/>
                </a:solidFill>
              </a:rPr>
              <a:t>to turn it in without point deduction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4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884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rgbClr val="002060"/>
                </a:solidFill>
              </a:rPr>
              <a:t>Classroom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rgbClr val="002060"/>
                </a:solidFill>
              </a:rPr>
              <a:t>Students are expected to: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Be in class on time.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Stay </a:t>
            </a:r>
            <a:r>
              <a:rPr lang="el-GR" sz="2800" b="1" dirty="0">
                <a:solidFill>
                  <a:srgbClr val="002060"/>
                </a:solidFill>
              </a:rPr>
              <a:t>i</a:t>
            </a:r>
            <a:r>
              <a:rPr lang="en-US" sz="2800" b="1" dirty="0">
                <a:solidFill>
                  <a:srgbClr val="002060"/>
                </a:solidFill>
              </a:rPr>
              <a:t>n their seats.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Respect their classmates and their teachers.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Raise their hands if they want to say something.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Listen carefully.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Keep desks and classroom clean.</a:t>
            </a:r>
          </a:p>
        </p:txBody>
      </p:sp>
    </p:spTree>
    <p:extLst>
      <p:ext uri="{BB962C8B-B14F-4D97-AF65-F5344CB8AC3E}">
        <p14:creationId xmlns:p14="http://schemas.microsoft.com/office/powerpoint/2010/main" val="1395649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2317" y="1975661"/>
            <a:ext cx="865647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Let’s have a great 20</a:t>
            </a:r>
            <a:r>
              <a:rPr lang="el-GR" sz="5400" b="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en-US" sz="54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en-US" sz="5400" b="0" cap="none" spc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– 202</a:t>
            </a:r>
            <a:r>
              <a:rPr lang="en-US" sz="5400" b="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en-US" sz="5400" b="0" cap="none" spc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5400" b="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school year!</a:t>
            </a:r>
          </a:p>
        </p:txBody>
      </p:sp>
    </p:spTree>
    <p:extLst>
      <p:ext uri="{BB962C8B-B14F-4D97-AF65-F5344CB8AC3E}">
        <p14:creationId xmlns:p14="http://schemas.microsoft.com/office/powerpoint/2010/main" val="1620062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2060"/>
                </a:solidFill>
              </a:rPr>
              <a:t>About 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1" y="1737360"/>
            <a:ext cx="10058400" cy="454753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2400" b="1" dirty="0">
                <a:solidFill>
                  <a:srgbClr val="002060"/>
                </a:solidFill>
              </a:rPr>
              <a:t>I have </a:t>
            </a:r>
            <a:r>
              <a:rPr lang="en-US" sz="2400" b="1" dirty="0">
                <a:solidFill>
                  <a:srgbClr val="002060"/>
                </a:solidFill>
              </a:rPr>
              <a:t>graduated from </a:t>
            </a:r>
            <a:r>
              <a:rPr lang="en-US" sz="2400" b="1" dirty="0" err="1">
                <a:solidFill>
                  <a:srgbClr val="002060"/>
                </a:solidFill>
              </a:rPr>
              <a:t>Moraitis</a:t>
            </a:r>
            <a:r>
              <a:rPr lang="en-US" sz="2400" b="1" dirty="0">
                <a:solidFill>
                  <a:srgbClr val="002060"/>
                </a:solidFill>
              </a:rPr>
              <a:t> School and from the National and </a:t>
            </a:r>
            <a:r>
              <a:rPr lang="en-US" sz="2400" b="1" dirty="0" err="1">
                <a:solidFill>
                  <a:srgbClr val="002060"/>
                </a:solidFill>
              </a:rPr>
              <a:t>Kapodistrian</a:t>
            </a:r>
            <a:r>
              <a:rPr lang="en-US" sz="2400" b="1" dirty="0">
                <a:solidFill>
                  <a:srgbClr val="002060"/>
                </a:solidFill>
              </a:rPr>
              <a:t> University of Athens, department of Psychology in Greece with honors and this is</a:t>
            </a:r>
            <a:r>
              <a:rPr lang="el-GR" sz="2400" b="1" dirty="0">
                <a:solidFill>
                  <a:srgbClr val="002060"/>
                </a:solidFill>
              </a:rPr>
              <a:t> my </a:t>
            </a:r>
            <a:r>
              <a:rPr lang="en-US" sz="2400" b="1" dirty="0">
                <a:solidFill>
                  <a:srgbClr val="002060"/>
                </a:solidFill>
              </a:rPr>
              <a:t>7</a:t>
            </a:r>
            <a:r>
              <a:rPr lang="el-GR" sz="2400" b="1" baseline="30000" dirty="0">
                <a:solidFill>
                  <a:srgbClr val="002060"/>
                </a:solidFill>
              </a:rPr>
              <a:t>th</a:t>
            </a:r>
            <a:r>
              <a:rPr lang="el-GR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>
                <a:solidFill>
                  <a:srgbClr val="002060"/>
                </a:solidFill>
              </a:rPr>
              <a:t>year teaching Greek language and culture in Plato Academy Charter Schools – Plato Academy Clearwater.</a:t>
            </a:r>
          </a:p>
          <a:p>
            <a:pPr marL="0" indent="0" algn="ctr">
              <a:buNone/>
            </a:pPr>
            <a:r>
              <a:rPr lang="en-US" sz="2400" b="1" i="1" u="sng" dirty="0">
                <a:solidFill>
                  <a:srgbClr val="002060"/>
                </a:solidFill>
              </a:rPr>
              <a:t>Contact me: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>
                <a:solidFill>
                  <a:srgbClr val="00B0F0"/>
                </a:solidFill>
              </a:rPr>
              <a:t>verrasm@platoacademy.net</a:t>
            </a:r>
          </a:p>
          <a:p>
            <a:pPr marL="0" indent="0" algn="ctr">
              <a:buNone/>
            </a:pPr>
            <a:r>
              <a:rPr lang="en-US" sz="2400" b="1" i="1" u="sng" dirty="0">
                <a:solidFill>
                  <a:srgbClr val="002060"/>
                </a:solidFill>
              </a:rPr>
              <a:t>Website: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>
                <a:solidFill>
                  <a:srgbClr val="00B0F0"/>
                </a:solidFill>
              </a:rPr>
              <a:t>verrasm.weebly.com</a:t>
            </a:r>
          </a:p>
        </p:txBody>
      </p:sp>
    </p:spTree>
    <p:extLst>
      <p:ext uri="{BB962C8B-B14F-4D97-AF65-F5344CB8AC3E}">
        <p14:creationId xmlns:p14="http://schemas.microsoft.com/office/powerpoint/2010/main" val="983793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rgbClr val="002060"/>
                </a:solidFill>
              </a:rPr>
              <a:t>Greek Language Syllabus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Students will begin to communicate in all four-skill areas: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D90985"/>
                </a:solidFill>
              </a:rPr>
              <a:t> Reading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D90985"/>
                </a:solidFill>
              </a:rPr>
              <a:t> Writing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D90985"/>
                </a:solidFill>
              </a:rPr>
              <a:t> Speaking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D90985"/>
                </a:solidFill>
              </a:rPr>
              <a:t> Listening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By integrating language, culture, fine art, music, dance, food and family customs in the Greek course, we will explore the wide variety of the Greek-speaking world’s perspectives.</a:t>
            </a:r>
          </a:p>
        </p:txBody>
      </p:sp>
    </p:spTree>
    <p:extLst>
      <p:ext uri="{BB962C8B-B14F-4D97-AF65-F5344CB8AC3E}">
        <p14:creationId xmlns:p14="http://schemas.microsoft.com/office/powerpoint/2010/main" val="946095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rgbClr val="002060"/>
                </a:solidFill>
              </a:rPr>
              <a:t>Class-required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The students need to bring to class: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rgbClr val="D90985"/>
                </a:solidFill>
              </a:rPr>
              <a:t>  </a:t>
            </a:r>
            <a:r>
              <a:rPr lang="en-US" sz="2800" b="1" dirty="0">
                <a:solidFill>
                  <a:srgbClr val="002060"/>
                </a:solidFill>
              </a:rPr>
              <a:t>i) An A4 blue folder for papers and worksheets.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rgbClr val="002060"/>
                </a:solidFill>
              </a:rPr>
              <a:t> ii) A notebook (spiral or regular) containing more than 50 sheets.</a:t>
            </a:r>
          </a:p>
          <a:p>
            <a:pPr marL="0" indent="0" algn="just">
              <a:buNone/>
            </a:pPr>
            <a:r>
              <a:rPr lang="en-US" sz="2800" b="1" dirty="0">
                <a:solidFill>
                  <a:srgbClr val="002060"/>
                </a:solidFill>
              </a:rPr>
              <a:t> iii) It is recommended that they carry a pencil with them.</a:t>
            </a:r>
          </a:p>
          <a:p>
            <a:pPr marL="0" indent="0" algn="just">
              <a:buNone/>
            </a:pPr>
            <a:r>
              <a:rPr lang="en-US" sz="2800" b="1" u="sng" dirty="0">
                <a:solidFill>
                  <a:srgbClr val="D90985"/>
                </a:solidFill>
              </a:rPr>
              <a:t>Note:</a:t>
            </a:r>
            <a:r>
              <a:rPr lang="en-US" sz="2800" b="1" dirty="0">
                <a:solidFill>
                  <a:srgbClr val="D90985"/>
                </a:solidFill>
              </a:rPr>
              <a:t> </a:t>
            </a:r>
            <a:r>
              <a:rPr lang="en-US" sz="2800" b="1" dirty="0">
                <a:solidFill>
                  <a:srgbClr val="002060"/>
                </a:solidFill>
              </a:rPr>
              <a:t>Students are responsible for being organized and bringing their materials in class.</a:t>
            </a:r>
            <a:endParaRPr lang="en-US" sz="2800" b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398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2060"/>
                </a:solidFill>
              </a:rPr>
              <a:t>Books for 7</a:t>
            </a:r>
            <a:r>
              <a:rPr lang="en-US" b="1" u="sng" baseline="30000" dirty="0">
                <a:solidFill>
                  <a:srgbClr val="002060"/>
                </a:solidFill>
              </a:rPr>
              <a:t>th</a:t>
            </a:r>
            <a:r>
              <a:rPr lang="en-US" b="1" u="sng" dirty="0">
                <a:solidFill>
                  <a:srgbClr val="002060"/>
                </a:solidFill>
              </a:rPr>
              <a:t> Grade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Gia</a:t>
            </a:r>
            <a:r>
              <a:rPr lang="en-US" sz="2800" b="1" dirty="0">
                <a:solidFill>
                  <a:srgbClr val="002060"/>
                </a:solidFill>
              </a:rPr>
              <a:t> Hara</a:t>
            </a:r>
            <a:r>
              <a:rPr lang="el-GR" sz="2800" b="1" dirty="0">
                <a:solidFill>
                  <a:srgbClr val="002060"/>
                </a:solidFill>
              </a:rPr>
              <a:t>!</a:t>
            </a:r>
            <a:r>
              <a:rPr lang="en-US" sz="2800" b="1" dirty="0">
                <a:solidFill>
                  <a:srgbClr val="002060"/>
                </a:solidFill>
              </a:rPr>
              <a:t> (</a:t>
            </a:r>
            <a:r>
              <a:rPr lang="el-GR" sz="2800" b="1" dirty="0">
                <a:solidFill>
                  <a:srgbClr val="002060"/>
                </a:solidFill>
              </a:rPr>
              <a:t>Γεια Χαρά!) </a:t>
            </a:r>
            <a:r>
              <a:rPr lang="en-US" sz="2800" b="1" dirty="0">
                <a:solidFill>
                  <a:srgbClr val="002060"/>
                </a:solidFill>
              </a:rPr>
              <a:t>Greek 123 Level 2</a:t>
            </a:r>
            <a:r>
              <a:rPr lang="el-GR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>
                <a:solidFill>
                  <a:srgbClr val="002060"/>
                </a:solidFill>
              </a:rPr>
              <a:t>Student’s Book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Gia</a:t>
            </a:r>
            <a:r>
              <a:rPr lang="en-US" sz="2800" b="1" dirty="0">
                <a:solidFill>
                  <a:srgbClr val="002060"/>
                </a:solidFill>
              </a:rPr>
              <a:t> Hara</a:t>
            </a:r>
            <a:r>
              <a:rPr lang="el-GR" sz="2800" b="1" dirty="0">
                <a:solidFill>
                  <a:srgbClr val="002060"/>
                </a:solidFill>
              </a:rPr>
              <a:t>!</a:t>
            </a:r>
            <a:r>
              <a:rPr lang="en-US" sz="2800" b="1" dirty="0">
                <a:solidFill>
                  <a:srgbClr val="002060"/>
                </a:solidFill>
              </a:rPr>
              <a:t> (</a:t>
            </a:r>
            <a:r>
              <a:rPr lang="el-GR" sz="2800" b="1" dirty="0">
                <a:solidFill>
                  <a:srgbClr val="002060"/>
                </a:solidFill>
              </a:rPr>
              <a:t>Γεια Χαρά!) </a:t>
            </a:r>
            <a:r>
              <a:rPr lang="en-US" sz="2800" b="1" dirty="0">
                <a:solidFill>
                  <a:srgbClr val="002060"/>
                </a:solidFill>
              </a:rPr>
              <a:t>Greek 123 Level 2</a:t>
            </a:r>
            <a:r>
              <a:rPr lang="el-GR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>
                <a:solidFill>
                  <a:srgbClr val="002060"/>
                </a:solidFill>
              </a:rPr>
              <a:t>Activity Book</a:t>
            </a:r>
          </a:p>
          <a:p>
            <a:pPr>
              <a:buFont typeface="Wingdings" panose="05000000000000000000" pitchFamily="2" charset="2"/>
              <a:buChar char="v"/>
            </a:pPr>
            <a:endParaRPr lang="en-US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838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2060"/>
                </a:solidFill>
              </a:rPr>
              <a:t>Books for 8</a:t>
            </a:r>
            <a:r>
              <a:rPr lang="en-US" b="1" u="sng" baseline="30000" dirty="0">
                <a:solidFill>
                  <a:srgbClr val="002060"/>
                </a:solidFill>
              </a:rPr>
              <a:t>th</a:t>
            </a:r>
            <a:r>
              <a:rPr lang="en-US" b="1" u="sng" dirty="0">
                <a:solidFill>
                  <a:srgbClr val="002060"/>
                </a:solidFill>
              </a:rPr>
              <a:t> Grade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Gia</a:t>
            </a:r>
            <a:r>
              <a:rPr lang="en-US" sz="2800" b="1" dirty="0">
                <a:solidFill>
                  <a:srgbClr val="002060"/>
                </a:solidFill>
              </a:rPr>
              <a:t> Hara</a:t>
            </a:r>
            <a:r>
              <a:rPr lang="el-GR" sz="2800" b="1" dirty="0">
                <a:solidFill>
                  <a:srgbClr val="002060"/>
                </a:solidFill>
              </a:rPr>
              <a:t>!</a:t>
            </a:r>
            <a:r>
              <a:rPr lang="en-US" sz="2800" b="1" dirty="0">
                <a:solidFill>
                  <a:srgbClr val="002060"/>
                </a:solidFill>
              </a:rPr>
              <a:t> (</a:t>
            </a:r>
            <a:r>
              <a:rPr lang="el-GR" sz="2800" b="1" dirty="0">
                <a:solidFill>
                  <a:srgbClr val="002060"/>
                </a:solidFill>
              </a:rPr>
              <a:t>Γεια Χαρά!) </a:t>
            </a:r>
            <a:r>
              <a:rPr lang="en-US" sz="2800" b="1" dirty="0">
                <a:solidFill>
                  <a:srgbClr val="002060"/>
                </a:solidFill>
              </a:rPr>
              <a:t>Greek 123 Level 3</a:t>
            </a:r>
            <a:r>
              <a:rPr lang="el-GR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>
                <a:solidFill>
                  <a:srgbClr val="002060"/>
                </a:solidFill>
              </a:rPr>
              <a:t>Student’s Book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 err="1">
                <a:solidFill>
                  <a:srgbClr val="002060"/>
                </a:solidFill>
              </a:rPr>
              <a:t>Gia</a:t>
            </a:r>
            <a:r>
              <a:rPr lang="en-US" sz="2800" b="1" dirty="0">
                <a:solidFill>
                  <a:srgbClr val="002060"/>
                </a:solidFill>
              </a:rPr>
              <a:t> Hara</a:t>
            </a:r>
            <a:r>
              <a:rPr lang="el-GR" sz="2800" b="1" dirty="0">
                <a:solidFill>
                  <a:srgbClr val="002060"/>
                </a:solidFill>
              </a:rPr>
              <a:t>!</a:t>
            </a:r>
            <a:r>
              <a:rPr lang="en-US" sz="2800" b="1" dirty="0">
                <a:solidFill>
                  <a:srgbClr val="002060"/>
                </a:solidFill>
              </a:rPr>
              <a:t> (</a:t>
            </a:r>
            <a:r>
              <a:rPr lang="el-GR" sz="2800" b="1" dirty="0">
                <a:solidFill>
                  <a:srgbClr val="002060"/>
                </a:solidFill>
              </a:rPr>
              <a:t>Γεια Χαρά!) </a:t>
            </a:r>
            <a:r>
              <a:rPr lang="en-US" sz="2800" b="1" dirty="0">
                <a:solidFill>
                  <a:srgbClr val="002060"/>
                </a:solidFill>
              </a:rPr>
              <a:t>Greek 123 Level 3</a:t>
            </a:r>
            <a:r>
              <a:rPr lang="el-GR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>
                <a:solidFill>
                  <a:srgbClr val="002060"/>
                </a:solidFill>
              </a:rPr>
              <a:t>Activity Book</a:t>
            </a:r>
          </a:p>
          <a:p>
            <a:pPr>
              <a:buFont typeface="Wingdings" panose="05000000000000000000" pitchFamily="2" charset="2"/>
              <a:buChar char="v"/>
            </a:pPr>
            <a:endParaRPr lang="en-US" b="1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829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u="sng" dirty="0">
                <a:solidFill>
                  <a:srgbClr val="002060"/>
                </a:solidFill>
              </a:rPr>
              <a:t>Weight: Grade Distribution (7</a:t>
            </a:r>
            <a:r>
              <a:rPr lang="en-US" sz="4400" b="1" u="sng" baseline="30000" dirty="0">
                <a:solidFill>
                  <a:srgbClr val="002060"/>
                </a:solidFill>
              </a:rPr>
              <a:t>th</a:t>
            </a:r>
            <a:r>
              <a:rPr lang="en-US" sz="4400" b="1" u="sng" dirty="0">
                <a:solidFill>
                  <a:srgbClr val="002060"/>
                </a:solidFill>
              </a:rPr>
              <a:t> and 8</a:t>
            </a:r>
            <a:r>
              <a:rPr lang="en-US" sz="4400" b="1" u="sng" baseline="30000" dirty="0">
                <a:solidFill>
                  <a:srgbClr val="002060"/>
                </a:solidFill>
              </a:rPr>
              <a:t>th</a:t>
            </a:r>
            <a:r>
              <a:rPr lang="en-US" sz="4400" b="1" u="sng" dirty="0">
                <a:solidFill>
                  <a:srgbClr val="002060"/>
                </a:solidFill>
              </a:rPr>
              <a:t> Grade): 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862735"/>
          </a:xfrm>
        </p:spPr>
        <p:txBody>
          <a:bodyPr>
            <a:normAutofit fontScale="550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3200" b="1" dirty="0"/>
              <a:t> </a:t>
            </a:r>
            <a:r>
              <a:rPr lang="en-US" sz="3200" b="1" dirty="0">
                <a:solidFill>
                  <a:srgbClr val="002060"/>
                </a:solidFill>
              </a:rPr>
              <a:t>Participation in Class (Reading, Listening, Writing, Speaking), Midterm test and Final test: </a:t>
            </a:r>
            <a:r>
              <a:rPr lang="en-US" sz="3200" b="1" dirty="0">
                <a:solidFill>
                  <a:srgbClr val="D90985"/>
                </a:solidFill>
              </a:rPr>
              <a:t>45%</a:t>
            </a:r>
            <a:endParaRPr lang="en-US" sz="3200" b="1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rgbClr val="002060"/>
                </a:solidFill>
              </a:rPr>
              <a:t> Tests/Quizzes</a:t>
            </a:r>
            <a:r>
              <a:rPr lang="el-GR" sz="3200" b="1" dirty="0">
                <a:solidFill>
                  <a:srgbClr val="002060"/>
                </a:solidFill>
              </a:rPr>
              <a:t> (weekly reading and spelling test)</a:t>
            </a:r>
            <a:r>
              <a:rPr lang="en-US" sz="3200" b="1" dirty="0">
                <a:solidFill>
                  <a:srgbClr val="002060"/>
                </a:solidFill>
              </a:rPr>
              <a:t>: </a:t>
            </a:r>
            <a:r>
              <a:rPr lang="en-US" sz="3200" b="1" dirty="0">
                <a:solidFill>
                  <a:srgbClr val="D90985"/>
                </a:solidFill>
              </a:rPr>
              <a:t>20%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rgbClr val="D90985"/>
                </a:solidFill>
              </a:rPr>
              <a:t> </a:t>
            </a:r>
            <a:r>
              <a:rPr lang="en-US" sz="3200" b="1" dirty="0">
                <a:solidFill>
                  <a:srgbClr val="002060"/>
                </a:solidFill>
              </a:rPr>
              <a:t>Homework: </a:t>
            </a:r>
            <a:r>
              <a:rPr lang="en-US" sz="3200" b="1" dirty="0">
                <a:solidFill>
                  <a:srgbClr val="D90985"/>
                </a:solidFill>
              </a:rPr>
              <a:t>15%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rgbClr val="002060"/>
                </a:solidFill>
              </a:rPr>
              <a:t> Projects: </a:t>
            </a:r>
            <a:r>
              <a:rPr lang="en-US" sz="3200" b="1" dirty="0">
                <a:solidFill>
                  <a:srgbClr val="D90985"/>
                </a:solidFill>
              </a:rPr>
              <a:t>20%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rgbClr val="D90985"/>
                </a:solidFill>
              </a:rPr>
              <a:t> </a:t>
            </a:r>
            <a:r>
              <a:rPr lang="en-US" sz="3200" b="1" u="sng" dirty="0">
                <a:solidFill>
                  <a:srgbClr val="002060"/>
                </a:solidFill>
              </a:rPr>
              <a:t>Total: </a:t>
            </a:r>
            <a:r>
              <a:rPr lang="en-US" sz="3200" b="1" u="sng" dirty="0">
                <a:solidFill>
                  <a:srgbClr val="D90985"/>
                </a:solidFill>
              </a:rPr>
              <a:t>100%</a:t>
            </a:r>
            <a:endParaRPr lang="el-GR" sz="3200" b="1" u="sng" dirty="0">
              <a:solidFill>
                <a:srgbClr val="D90985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3200" b="1" dirty="0">
                <a:solidFill>
                  <a:srgbClr val="D90985"/>
                </a:solidFill>
              </a:rPr>
              <a:t> </a:t>
            </a:r>
            <a:r>
              <a:rPr lang="el-GR" sz="3200" b="1" dirty="0">
                <a:solidFill>
                  <a:srgbClr val="002060"/>
                </a:solidFill>
              </a:rPr>
              <a:t>There will be a </a:t>
            </a:r>
            <a:r>
              <a:rPr lang="el-GR" sz="3200" b="1" dirty="0">
                <a:solidFill>
                  <a:srgbClr val="D90985"/>
                </a:solidFill>
              </a:rPr>
              <a:t>Mid</a:t>
            </a:r>
            <a:r>
              <a:rPr lang="en-US" sz="3200" b="1" dirty="0">
                <a:solidFill>
                  <a:srgbClr val="D90985"/>
                </a:solidFill>
              </a:rPr>
              <a:t>t</a:t>
            </a:r>
            <a:r>
              <a:rPr lang="el-GR" sz="3200" b="1" dirty="0">
                <a:solidFill>
                  <a:srgbClr val="D90985"/>
                </a:solidFill>
              </a:rPr>
              <a:t>erm test</a:t>
            </a:r>
            <a:r>
              <a:rPr lang="el-GR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>
                <a:solidFill>
                  <a:srgbClr val="002060"/>
                </a:solidFill>
              </a:rPr>
              <a:t>in</a:t>
            </a:r>
            <a:r>
              <a:rPr lang="el-GR" sz="3200" b="1" dirty="0">
                <a:solidFill>
                  <a:srgbClr val="002060"/>
                </a:solidFill>
              </a:rPr>
              <a:t> the </a:t>
            </a:r>
            <a:r>
              <a:rPr lang="en-US" sz="3200" b="1" dirty="0">
                <a:solidFill>
                  <a:srgbClr val="002060"/>
                </a:solidFill>
              </a:rPr>
              <a:t>last week before winter break of December 2023 </a:t>
            </a:r>
            <a:r>
              <a:rPr lang="el-GR" sz="3200" b="1" dirty="0">
                <a:solidFill>
                  <a:srgbClr val="002060"/>
                </a:solidFill>
              </a:rPr>
              <a:t>and a </a:t>
            </a:r>
            <a:r>
              <a:rPr lang="el-GR" sz="3200" b="1" dirty="0">
                <a:solidFill>
                  <a:srgbClr val="D90985"/>
                </a:solidFill>
              </a:rPr>
              <a:t>Final test</a:t>
            </a:r>
            <a:r>
              <a:rPr lang="en-US" sz="3200" b="1" dirty="0">
                <a:solidFill>
                  <a:srgbClr val="D90985"/>
                </a:solidFill>
              </a:rPr>
              <a:t> </a:t>
            </a:r>
            <a:r>
              <a:rPr lang="en-US" sz="3200" b="1" dirty="0">
                <a:solidFill>
                  <a:srgbClr val="002060"/>
                </a:solidFill>
              </a:rPr>
              <a:t>in the last week of April 2024.</a:t>
            </a:r>
            <a:endParaRPr lang="el-GR" sz="3200" b="1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3200" b="1" dirty="0">
                <a:solidFill>
                  <a:srgbClr val="002060"/>
                </a:solidFill>
              </a:rPr>
              <a:t> An final average grade</a:t>
            </a:r>
            <a:r>
              <a:rPr lang="en-US" sz="3200" b="1" dirty="0">
                <a:solidFill>
                  <a:srgbClr val="002060"/>
                </a:solidFill>
              </a:rPr>
              <a:t> (which includes all of the above)</a:t>
            </a:r>
            <a:r>
              <a:rPr lang="el-GR" sz="3200" b="1" dirty="0">
                <a:solidFill>
                  <a:srgbClr val="002060"/>
                </a:solidFill>
              </a:rPr>
              <a:t> of </a:t>
            </a:r>
            <a:r>
              <a:rPr lang="el-GR" sz="3200" b="1" dirty="0">
                <a:solidFill>
                  <a:srgbClr val="D90985"/>
                </a:solidFill>
              </a:rPr>
              <a:t>A (90% - 100%)</a:t>
            </a:r>
            <a:r>
              <a:rPr lang="el-GR" sz="3200" b="1" dirty="0">
                <a:solidFill>
                  <a:srgbClr val="002060"/>
                </a:solidFill>
              </a:rPr>
              <a:t> or </a:t>
            </a:r>
            <a:r>
              <a:rPr lang="el-GR" sz="3200" b="1" dirty="0">
                <a:solidFill>
                  <a:srgbClr val="D90985"/>
                </a:solidFill>
              </a:rPr>
              <a:t>B (80% - 89%)</a:t>
            </a:r>
            <a:r>
              <a:rPr lang="el-GR" sz="3200" b="1" dirty="0">
                <a:solidFill>
                  <a:srgbClr val="002060"/>
                </a:solidFill>
              </a:rPr>
              <a:t> gives the student </a:t>
            </a:r>
            <a:r>
              <a:rPr lang="el-GR" sz="3200" b="1" dirty="0">
                <a:solidFill>
                  <a:srgbClr val="D90985"/>
                </a:solidFill>
              </a:rPr>
              <a:t>1 high school credit </a:t>
            </a:r>
            <a:r>
              <a:rPr lang="el-GR" sz="3200" b="1" dirty="0">
                <a:solidFill>
                  <a:srgbClr val="002060"/>
                </a:solidFill>
              </a:rPr>
              <a:t>in 7</a:t>
            </a:r>
            <a:r>
              <a:rPr lang="el-GR" sz="3200" b="1" baseline="30000" dirty="0">
                <a:solidFill>
                  <a:srgbClr val="002060"/>
                </a:solidFill>
              </a:rPr>
              <a:t>th</a:t>
            </a:r>
            <a:r>
              <a:rPr lang="el-GR" sz="3200" b="1" dirty="0">
                <a:solidFill>
                  <a:srgbClr val="002060"/>
                </a:solidFill>
              </a:rPr>
              <a:t> Grade if the student earns that final average grade and </a:t>
            </a:r>
            <a:r>
              <a:rPr lang="el-GR" sz="3200" b="1" dirty="0">
                <a:solidFill>
                  <a:srgbClr val="D90985"/>
                </a:solidFill>
              </a:rPr>
              <a:t>1 high school credit</a:t>
            </a:r>
            <a:r>
              <a:rPr lang="el-GR" sz="3200" b="1" dirty="0">
                <a:solidFill>
                  <a:srgbClr val="002060"/>
                </a:solidFill>
              </a:rPr>
              <a:t> in 8</a:t>
            </a:r>
            <a:r>
              <a:rPr lang="el-GR" sz="3200" b="1" baseline="30000" dirty="0">
                <a:solidFill>
                  <a:srgbClr val="002060"/>
                </a:solidFill>
              </a:rPr>
              <a:t>th</a:t>
            </a:r>
            <a:r>
              <a:rPr lang="el-GR" sz="3200" b="1" dirty="0">
                <a:solidFill>
                  <a:srgbClr val="002060"/>
                </a:solidFill>
              </a:rPr>
              <a:t> Grade if the student earns that final average grade.</a:t>
            </a:r>
            <a:r>
              <a:rPr lang="en-US" sz="3200" b="1" dirty="0">
                <a:solidFill>
                  <a:srgbClr val="002060"/>
                </a:solidFill>
              </a:rPr>
              <a:t> Earning these two credits exempt the student for having to take foreign language in high school.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rgbClr val="002060"/>
                </a:solidFill>
              </a:rPr>
              <a:t>For IB these two credits don’t count as foreign language credits, but they still count as </a:t>
            </a:r>
            <a:r>
              <a:rPr lang="en-US" sz="3200" b="1" dirty="0">
                <a:solidFill>
                  <a:srgbClr val="D90985"/>
                </a:solidFill>
              </a:rPr>
              <a:t>electives credits</a:t>
            </a:r>
            <a:r>
              <a:rPr lang="en-US" sz="3200" b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68071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2060"/>
                </a:solidFill>
              </a:rPr>
              <a:t>Grade posting frequency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rgbClr val="002060"/>
                </a:solidFill>
              </a:rPr>
              <a:t>Participation/behavior, test/quizzes (reading and spelling), homework and project grades for 7</a:t>
            </a:r>
            <a:r>
              <a:rPr lang="en-US" sz="3200" b="1" baseline="30000" dirty="0">
                <a:solidFill>
                  <a:srgbClr val="002060"/>
                </a:solidFill>
              </a:rPr>
              <a:t>th</a:t>
            </a:r>
            <a:r>
              <a:rPr lang="en-US" sz="3200" b="1" dirty="0">
                <a:solidFill>
                  <a:srgbClr val="002060"/>
                </a:solidFill>
              </a:rPr>
              <a:t> and 8</a:t>
            </a:r>
            <a:r>
              <a:rPr lang="en-US" sz="3200" b="1" baseline="30000" dirty="0">
                <a:solidFill>
                  <a:srgbClr val="002060"/>
                </a:solidFill>
              </a:rPr>
              <a:t>th</a:t>
            </a:r>
            <a:r>
              <a:rPr lang="en-US" sz="3200" b="1" dirty="0">
                <a:solidFill>
                  <a:srgbClr val="002060"/>
                </a:solidFill>
              </a:rPr>
              <a:t> Grade will be posted </a:t>
            </a:r>
            <a:r>
              <a:rPr lang="en-US" sz="3200" b="1" dirty="0">
                <a:solidFill>
                  <a:srgbClr val="D90985"/>
                </a:solidFill>
              </a:rPr>
              <a:t>in the end of every week </a:t>
            </a:r>
            <a:r>
              <a:rPr lang="en-US" sz="3200" b="1" dirty="0">
                <a:solidFill>
                  <a:srgbClr val="002060"/>
                </a:solidFill>
              </a:rPr>
              <a:t>according to the weekly schedule which may vary.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rgbClr val="002060"/>
                </a:solidFill>
              </a:rPr>
              <a:t>Final – average grades [which include participation/behavior, test/quizzes (reading and spelling), midterm and final tests, homework and project grades] and conduct grades for 7</a:t>
            </a:r>
            <a:r>
              <a:rPr lang="en-US" sz="3200" b="1" baseline="30000" dirty="0">
                <a:solidFill>
                  <a:srgbClr val="002060"/>
                </a:solidFill>
              </a:rPr>
              <a:t>th</a:t>
            </a:r>
            <a:r>
              <a:rPr lang="en-US" sz="3200" b="1" dirty="0">
                <a:solidFill>
                  <a:srgbClr val="002060"/>
                </a:solidFill>
              </a:rPr>
              <a:t> and 8</a:t>
            </a:r>
            <a:r>
              <a:rPr lang="en-US" sz="3200" b="1" baseline="30000" dirty="0">
                <a:solidFill>
                  <a:srgbClr val="002060"/>
                </a:solidFill>
              </a:rPr>
              <a:t>th</a:t>
            </a:r>
            <a:r>
              <a:rPr lang="en-US" sz="3200" b="1" dirty="0">
                <a:solidFill>
                  <a:srgbClr val="002060"/>
                </a:solidFill>
              </a:rPr>
              <a:t> Grade will be posted </a:t>
            </a:r>
            <a:r>
              <a:rPr lang="en-US" sz="3200" b="1" dirty="0">
                <a:solidFill>
                  <a:srgbClr val="D90985"/>
                </a:solidFill>
              </a:rPr>
              <a:t>at the end of every report period</a:t>
            </a:r>
            <a:r>
              <a:rPr lang="en-US" sz="3200" b="1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7645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rgbClr val="002060"/>
                </a:solidFill>
              </a:rPr>
              <a:t>Late work returned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2060"/>
                </a:solidFill>
              </a:rPr>
              <a:t>If classwork, homework, a test/quiz or a project is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rgbClr val="D90985"/>
                </a:solidFill>
              </a:rPr>
              <a:t>1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day late: </a:t>
            </a:r>
            <a:r>
              <a:rPr lang="en-US" sz="3200" b="1" dirty="0">
                <a:solidFill>
                  <a:srgbClr val="D90985"/>
                </a:solidFill>
              </a:rPr>
              <a:t>25% </a:t>
            </a:r>
            <a:r>
              <a:rPr lang="en-US" sz="3200" b="1" dirty="0">
                <a:solidFill>
                  <a:srgbClr val="002060"/>
                </a:solidFill>
              </a:rPr>
              <a:t>deduction of points earned.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rgbClr val="D90985"/>
                </a:solidFill>
              </a:rPr>
              <a:t>2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days late: </a:t>
            </a:r>
            <a:r>
              <a:rPr lang="en-US" sz="3200" b="1" dirty="0">
                <a:solidFill>
                  <a:srgbClr val="D90985"/>
                </a:solidFill>
              </a:rPr>
              <a:t>50% </a:t>
            </a:r>
            <a:r>
              <a:rPr lang="en-US" sz="3200" b="1" dirty="0">
                <a:solidFill>
                  <a:srgbClr val="002060"/>
                </a:solidFill>
              </a:rPr>
              <a:t>deduction of points earned.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rgbClr val="D90985"/>
                </a:solidFill>
              </a:rPr>
              <a:t>3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days late: </a:t>
            </a:r>
            <a:r>
              <a:rPr lang="en-US" sz="3200" b="1" dirty="0">
                <a:solidFill>
                  <a:srgbClr val="D90985"/>
                </a:solidFill>
              </a:rPr>
              <a:t>75% </a:t>
            </a:r>
            <a:r>
              <a:rPr lang="en-US" sz="3200" b="1" dirty="0">
                <a:solidFill>
                  <a:srgbClr val="002060"/>
                </a:solidFill>
              </a:rPr>
              <a:t>deduction of points earned.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rgbClr val="D90985"/>
                </a:solidFill>
              </a:rPr>
              <a:t>4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days late: </a:t>
            </a:r>
            <a:r>
              <a:rPr lang="en-US" sz="3200" b="1" dirty="0">
                <a:solidFill>
                  <a:srgbClr val="D90985"/>
                </a:solidFill>
              </a:rPr>
              <a:t>No points </a:t>
            </a:r>
            <a:r>
              <a:rPr lang="en-US" sz="3200" b="1" dirty="0">
                <a:solidFill>
                  <a:srgbClr val="002060"/>
                </a:solidFill>
              </a:rPr>
              <a:t>awarded.</a:t>
            </a:r>
          </a:p>
        </p:txBody>
      </p:sp>
    </p:spTree>
    <p:extLst>
      <p:ext uri="{BB962C8B-B14F-4D97-AF65-F5344CB8AC3E}">
        <p14:creationId xmlns:p14="http://schemas.microsoft.com/office/powerpoint/2010/main" val="382055015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674</TotalTime>
  <Words>734</Words>
  <Application>Microsoft Office PowerPoint</Application>
  <PresentationFormat>Widescreen</PresentationFormat>
  <Paragraphs>61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Calibri Light</vt:lpstr>
      <vt:lpstr>Wingdings</vt:lpstr>
      <vt:lpstr>Retrospect</vt:lpstr>
      <vt:lpstr>Ms. Maria-Ioanna Verras</vt:lpstr>
      <vt:lpstr>About me</vt:lpstr>
      <vt:lpstr>Greek Language Syllabus</vt:lpstr>
      <vt:lpstr>Class-required materials</vt:lpstr>
      <vt:lpstr>Books for 7th Grade</vt:lpstr>
      <vt:lpstr>Books for 8th Grade</vt:lpstr>
      <vt:lpstr>Weight: Grade Distribution (7th and 8th Grade): FOCUS</vt:lpstr>
      <vt:lpstr>Grade posting frequency</vt:lpstr>
      <vt:lpstr>Late work returned</vt:lpstr>
      <vt:lpstr>Absences and work returned</vt:lpstr>
      <vt:lpstr>Classroom rules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night</dc:title>
  <dc:creator>Maria Verras</dc:creator>
  <cp:lastModifiedBy>Verras Maria-ioanna</cp:lastModifiedBy>
  <cp:revision>70</cp:revision>
  <dcterms:created xsi:type="dcterms:W3CDTF">2018-08-22T22:46:02Z</dcterms:created>
  <dcterms:modified xsi:type="dcterms:W3CDTF">2023-08-07T17:07:09Z</dcterms:modified>
</cp:coreProperties>
</file>