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57" r:id="rId3"/>
    <p:sldId id="264" r:id="rId4"/>
    <p:sldId id="263" r:id="rId5"/>
    <p:sldId id="271" r:id="rId6"/>
    <p:sldId id="273" r:id="rId7"/>
    <p:sldId id="272" r:id="rId8"/>
    <p:sldId id="266" r:id="rId9"/>
    <p:sldId id="267" r:id="rId10"/>
    <p:sldId id="262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985"/>
    <a:srgbClr val="ED55B7"/>
    <a:srgbClr val="57093B"/>
    <a:srgbClr val="2E6E8A"/>
    <a:srgbClr val="33CCFF"/>
    <a:srgbClr val="0BC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04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5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22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2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3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9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3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1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9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42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002060"/>
                </a:solidFill>
              </a:rPr>
              <a:t>Ms. Maria-</a:t>
            </a:r>
            <a:r>
              <a:rPr lang="en-US" sz="6000" b="1" dirty="0" err="1">
                <a:solidFill>
                  <a:srgbClr val="002060"/>
                </a:solidFill>
              </a:rPr>
              <a:t>Ioanna</a:t>
            </a:r>
            <a:r>
              <a:rPr lang="en-US" sz="6000" b="1" dirty="0">
                <a:solidFill>
                  <a:srgbClr val="002060"/>
                </a:solidFill>
              </a:rPr>
              <a:t> Verras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2060"/>
                </a:solidFill>
              </a:rPr>
              <a:t>Greek teacher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445" y="240889"/>
            <a:ext cx="3869606" cy="263133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87699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Classroom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rgbClr val="002060"/>
                </a:solidFill>
              </a:rPr>
              <a:t>Students are expected to: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Be in class on time.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Stay </a:t>
            </a:r>
            <a:r>
              <a:rPr lang="el-GR" sz="2800" b="1" dirty="0">
                <a:solidFill>
                  <a:srgbClr val="002060"/>
                </a:solidFill>
              </a:rPr>
              <a:t>i</a:t>
            </a:r>
            <a:r>
              <a:rPr lang="en-US" sz="2800" b="1" dirty="0">
                <a:solidFill>
                  <a:srgbClr val="002060"/>
                </a:solidFill>
              </a:rPr>
              <a:t>n their seats.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Respect their classmates and their teachers.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Raise their hands if they want to say something.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Listen carefully.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Keep desks and classroom clean.</a:t>
            </a:r>
          </a:p>
        </p:txBody>
      </p:sp>
    </p:spTree>
    <p:extLst>
      <p:ext uri="{BB962C8B-B14F-4D97-AF65-F5344CB8AC3E}">
        <p14:creationId xmlns:p14="http://schemas.microsoft.com/office/powerpoint/2010/main" val="1395649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2317" y="1975661"/>
            <a:ext cx="86564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Let’s have a great 20</a:t>
            </a:r>
            <a:r>
              <a:rPr lang="el-GR" sz="54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54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US" sz="54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– 2024 school year!</a:t>
            </a:r>
          </a:p>
        </p:txBody>
      </p:sp>
    </p:spTree>
    <p:extLst>
      <p:ext uri="{BB962C8B-B14F-4D97-AF65-F5344CB8AC3E}">
        <p14:creationId xmlns:p14="http://schemas.microsoft.com/office/powerpoint/2010/main" val="1620062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About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1" y="1737360"/>
            <a:ext cx="10058400" cy="454753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400" b="1" dirty="0">
                <a:solidFill>
                  <a:srgbClr val="002060"/>
                </a:solidFill>
              </a:rPr>
              <a:t>I have </a:t>
            </a:r>
            <a:r>
              <a:rPr lang="en-US" sz="2400" b="1" dirty="0">
                <a:solidFill>
                  <a:srgbClr val="002060"/>
                </a:solidFill>
              </a:rPr>
              <a:t>graduated from </a:t>
            </a:r>
            <a:r>
              <a:rPr lang="en-US" sz="2400" b="1" dirty="0" err="1">
                <a:solidFill>
                  <a:srgbClr val="002060"/>
                </a:solidFill>
              </a:rPr>
              <a:t>Moraitis</a:t>
            </a:r>
            <a:r>
              <a:rPr lang="en-US" sz="2400" b="1" dirty="0">
                <a:solidFill>
                  <a:srgbClr val="002060"/>
                </a:solidFill>
              </a:rPr>
              <a:t> School and from the National and </a:t>
            </a:r>
            <a:r>
              <a:rPr lang="en-US" sz="2400" b="1" dirty="0" err="1">
                <a:solidFill>
                  <a:srgbClr val="002060"/>
                </a:solidFill>
              </a:rPr>
              <a:t>Kapodistrian</a:t>
            </a:r>
            <a:r>
              <a:rPr lang="en-US" sz="2400" b="1" dirty="0">
                <a:solidFill>
                  <a:srgbClr val="002060"/>
                </a:solidFill>
              </a:rPr>
              <a:t> University of Athens, department of Psychology in Greece with honors and this is</a:t>
            </a:r>
            <a:r>
              <a:rPr lang="el-GR" sz="2400" b="1" dirty="0">
                <a:solidFill>
                  <a:srgbClr val="002060"/>
                </a:solidFill>
              </a:rPr>
              <a:t> my </a:t>
            </a:r>
            <a:r>
              <a:rPr lang="en-US" sz="2400" b="1" dirty="0">
                <a:solidFill>
                  <a:srgbClr val="002060"/>
                </a:solidFill>
              </a:rPr>
              <a:t>7</a:t>
            </a:r>
            <a:r>
              <a:rPr lang="el-GR" sz="2400" b="1" baseline="30000" dirty="0">
                <a:solidFill>
                  <a:srgbClr val="002060"/>
                </a:solidFill>
              </a:rPr>
              <a:t>th</a:t>
            </a:r>
            <a:r>
              <a:rPr lang="el-GR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year teaching Greek language and culture in Plato Academy Charter Schools – Plato Academy Clearwater.</a:t>
            </a:r>
          </a:p>
          <a:p>
            <a:pPr marL="0" indent="0" algn="ctr">
              <a:buNone/>
            </a:pPr>
            <a:r>
              <a:rPr lang="en-US" sz="2400" b="1" i="1" u="sng" dirty="0">
                <a:solidFill>
                  <a:srgbClr val="002060"/>
                </a:solidFill>
              </a:rPr>
              <a:t>Contact me: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>
                <a:solidFill>
                  <a:srgbClr val="00B0F0"/>
                </a:solidFill>
              </a:rPr>
              <a:t>verrasm@platoacademy.net</a:t>
            </a:r>
          </a:p>
          <a:p>
            <a:pPr marL="0" indent="0" algn="ctr">
              <a:buNone/>
            </a:pPr>
            <a:r>
              <a:rPr lang="en-US" sz="2400" b="1" i="1" u="sng" dirty="0">
                <a:solidFill>
                  <a:srgbClr val="002060"/>
                </a:solidFill>
              </a:rPr>
              <a:t>Website: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>
                <a:solidFill>
                  <a:srgbClr val="00B0F0"/>
                </a:solidFill>
              </a:rPr>
              <a:t>verrasm.weebly.com</a:t>
            </a:r>
          </a:p>
        </p:txBody>
      </p:sp>
    </p:spTree>
    <p:extLst>
      <p:ext uri="{BB962C8B-B14F-4D97-AF65-F5344CB8AC3E}">
        <p14:creationId xmlns:p14="http://schemas.microsoft.com/office/powerpoint/2010/main" val="98379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Greek Language 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Students will begin to communicate in all four-skill areas: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D90985"/>
                </a:solidFill>
              </a:rPr>
              <a:t> Reading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D90985"/>
                </a:solidFill>
              </a:rPr>
              <a:t> Writing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D90985"/>
                </a:solidFill>
              </a:rPr>
              <a:t> Speaking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D90985"/>
                </a:solidFill>
              </a:rPr>
              <a:t> Listening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By integrating language, culture, fine art, music, dance, food and family customs in the Greek course, we will explore the wide variety of the Greek-speaking world’s perspectives.</a:t>
            </a:r>
          </a:p>
        </p:txBody>
      </p:sp>
    </p:spTree>
    <p:extLst>
      <p:ext uri="{BB962C8B-B14F-4D97-AF65-F5344CB8AC3E}">
        <p14:creationId xmlns:p14="http://schemas.microsoft.com/office/powerpoint/2010/main" val="94609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Class-required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The students need to bring to class:</a:t>
            </a:r>
          </a:p>
          <a:p>
            <a:pPr marL="0" indent="0" algn="just">
              <a:buNone/>
            </a:pPr>
            <a:r>
              <a:rPr lang="en-US" sz="2800" b="1" dirty="0" err="1">
                <a:solidFill>
                  <a:srgbClr val="002060"/>
                </a:solidFill>
              </a:rPr>
              <a:t>i</a:t>
            </a:r>
            <a:r>
              <a:rPr lang="en-US" sz="2800" b="1" dirty="0">
                <a:solidFill>
                  <a:srgbClr val="002060"/>
                </a:solidFill>
              </a:rPr>
              <a:t>) An A4 blue folder for papers and worksheets.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rgbClr val="002060"/>
                </a:solidFill>
              </a:rPr>
              <a:t>ii) A notebook (spiral or regular) containing more than 50 sheets.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rgbClr val="002060"/>
                </a:solidFill>
              </a:rPr>
              <a:t>iii) It is recommended that they carry a pencil with them.</a:t>
            </a:r>
          </a:p>
          <a:p>
            <a:pPr marL="0" indent="0" algn="just">
              <a:buNone/>
            </a:pPr>
            <a:r>
              <a:rPr lang="en-US" sz="2800" b="1" u="sng" dirty="0">
                <a:solidFill>
                  <a:srgbClr val="D90985"/>
                </a:solidFill>
              </a:rPr>
              <a:t>Note:</a:t>
            </a:r>
            <a:r>
              <a:rPr lang="en-US" sz="2800" b="1" dirty="0">
                <a:solidFill>
                  <a:srgbClr val="D90985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Students are responsible for being organized and bringing their materials in class.</a:t>
            </a:r>
            <a:endParaRPr lang="en-US" sz="28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98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Books for Kindergarten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l-GR" sz="2800" b="1" dirty="0">
                <a:solidFill>
                  <a:srgbClr val="002060"/>
                </a:solidFill>
              </a:rPr>
              <a:t>Άλφα-Βήτα</a:t>
            </a:r>
            <a:endParaRPr lang="en-US" sz="2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38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Books for </a:t>
            </a:r>
            <a:r>
              <a:rPr lang="el-GR" b="1" u="sng" dirty="0">
                <a:solidFill>
                  <a:srgbClr val="002060"/>
                </a:solidFill>
              </a:rPr>
              <a:t>1</a:t>
            </a:r>
            <a:r>
              <a:rPr lang="el-GR" b="1" u="sng" baseline="30000" dirty="0">
                <a:solidFill>
                  <a:srgbClr val="002060"/>
                </a:solidFill>
              </a:rPr>
              <a:t>st</a:t>
            </a:r>
            <a:r>
              <a:rPr lang="el-GR" b="1" u="sng" dirty="0">
                <a:solidFill>
                  <a:srgbClr val="002060"/>
                </a:solidFill>
              </a:rPr>
              <a:t> </a:t>
            </a:r>
            <a:r>
              <a:rPr lang="en-US" b="1" u="sng" dirty="0">
                <a:solidFill>
                  <a:srgbClr val="002060"/>
                </a:solidFill>
              </a:rPr>
              <a:t>Grade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l-GR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Gia Hara</a:t>
            </a:r>
            <a:r>
              <a:rPr lang="el-GR" sz="2800" b="1" dirty="0">
                <a:solidFill>
                  <a:srgbClr val="002060"/>
                </a:solidFill>
              </a:rPr>
              <a:t>!</a:t>
            </a:r>
            <a:r>
              <a:rPr lang="en-US" sz="2800" b="1" dirty="0">
                <a:solidFill>
                  <a:srgbClr val="002060"/>
                </a:solidFill>
              </a:rPr>
              <a:t> (</a:t>
            </a:r>
            <a:r>
              <a:rPr lang="el-GR" sz="2800" b="1" dirty="0">
                <a:solidFill>
                  <a:srgbClr val="002060"/>
                </a:solidFill>
              </a:rPr>
              <a:t>Γεια Χαρά!) </a:t>
            </a:r>
            <a:r>
              <a:rPr lang="en-US" sz="2800" b="1" dirty="0">
                <a:solidFill>
                  <a:srgbClr val="002060"/>
                </a:solidFill>
              </a:rPr>
              <a:t>Greek 123 Level </a:t>
            </a:r>
            <a:r>
              <a:rPr lang="el-GR" sz="2800" b="1" dirty="0">
                <a:solidFill>
                  <a:srgbClr val="002060"/>
                </a:solidFill>
              </a:rPr>
              <a:t>K Primary</a:t>
            </a:r>
            <a:r>
              <a:rPr lang="en-US" sz="2800" b="1" dirty="0">
                <a:solidFill>
                  <a:srgbClr val="002060"/>
                </a:solidFill>
              </a:rPr>
              <a:t> Student’s Book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Gia Hara</a:t>
            </a:r>
            <a:r>
              <a:rPr lang="el-GR" sz="2800" b="1" dirty="0">
                <a:solidFill>
                  <a:srgbClr val="002060"/>
                </a:solidFill>
              </a:rPr>
              <a:t>!</a:t>
            </a:r>
            <a:r>
              <a:rPr lang="en-US" sz="2800" b="1" dirty="0">
                <a:solidFill>
                  <a:srgbClr val="002060"/>
                </a:solidFill>
              </a:rPr>
              <a:t> (</a:t>
            </a:r>
            <a:r>
              <a:rPr lang="el-GR" sz="2800" b="1" dirty="0">
                <a:solidFill>
                  <a:srgbClr val="002060"/>
                </a:solidFill>
              </a:rPr>
              <a:t>Γεια Χαρά!) </a:t>
            </a:r>
            <a:r>
              <a:rPr lang="en-US" sz="2800" b="1" dirty="0">
                <a:solidFill>
                  <a:srgbClr val="002060"/>
                </a:solidFill>
              </a:rPr>
              <a:t>Greek 123 Level </a:t>
            </a:r>
            <a:r>
              <a:rPr lang="el-GR" sz="2800" b="1" dirty="0">
                <a:solidFill>
                  <a:srgbClr val="002060"/>
                </a:solidFill>
              </a:rPr>
              <a:t>K Primary</a:t>
            </a:r>
            <a:r>
              <a:rPr lang="en-US" sz="2800" b="1" dirty="0">
                <a:solidFill>
                  <a:srgbClr val="002060"/>
                </a:solidFill>
              </a:rPr>
              <a:t> Activity Book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853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Books for 2nd</a:t>
            </a:r>
            <a:r>
              <a:rPr lang="el-GR" b="1" u="sng" dirty="0">
                <a:solidFill>
                  <a:srgbClr val="002060"/>
                </a:solidFill>
              </a:rPr>
              <a:t> </a:t>
            </a:r>
            <a:r>
              <a:rPr lang="en-US" b="1" u="sng" dirty="0">
                <a:solidFill>
                  <a:srgbClr val="002060"/>
                </a:solidFill>
              </a:rPr>
              <a:t>Grade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l-GR" sz="2800" b="1" dirty="0">
                <a:solidFill>
                  <a:srgbClr val="002060"/>
                </a:solidFill>
              </a:rPr>
              <a:t> Αλφαβητάριο </a:t>
            </a:r>
            <a:r>
              <a:rPr lang="en-US" sz="2800" b="1" dirty="0">
                <a:solidFill>
                  <a:srgbClr val="002060"/>
                </a:solidFill>
              </a:rPr>
              <a:t>First Grade Primer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l-GR" sz="2800" b="1" dirty="0">
                <a:solidFill>
                  <a:srgbClr val="002060"/>
                </a:solidFill>
              </a:rPr>
              <a:t>Αλφαβητάριο Βιβλίο Ασκήσεων </a:t>
            </a:r>
            <a:r>
              <a:rPr lang="en-US" sz="2800" b="1" dirty="0">
                <a:solidFill>
                  <a:srgbClr val="002060"/>
                </a:solidFill>
              </a:rPr>
              <a:t>First Grade Primer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80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>
                <a:solidFill>
                  <a:srgbClr val="002060"/>
                </a:solidFill>
              </a:rPr>
              <a:t>Weight: Grade Distribution (K-2</a:t>
            </a:r>
            <a:r>
              <a:rPr lang="en-US" sz="4400" b="1" u="sng" baseline="30000" dirty="0">
                <a:solidFill>
                  <a:srgbClr val="002060"/>
                </a:solidFill>
              </a:rPr>
              <a:t>nd</a:t>
            </a:r>
            <a:r>
              <a:rPr lang="en-US" sz="4400" b="1" u="sng" dirty="0">
                <a:solidFill>
                  <a:srgbClr val="002060"/>
                </a:solidFill>
              </a:rPr>
              <a:t> Grades):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3200" b="1" dirty="0"/>
              <a:t> </a:t>
            </a:r>
            <a:r>
              <a:rPr lang="en-US" sz="3200" b="1" dirty="0">
                <a:solidFill>
                  <a:srgbClr val="002060"/>
                </a:solidFill>
              </a:rPr>
              <a:t>Participation/behavior in Class (Reading, Listening, Writing, Speaking): </a:t>
            </a:r>
            <a:r>
              <a:rPr lang="el-GR" sz="3200" b="1" dirty="0">
                <a:solidFill>
                  <a:srgbClr val="D90985"/>
                </a:solidFill>
              </a:rPr>
              <a:t>100</a:t>
            </a:r>
            <a:r>
              <a:rPr lang="en-US" sz="3200" b="1" dirty="0">
                <a:solidFill>
                  <a:srgbClr val="D90985"/>
                </a:solidFill>
              </a:rPr>
              <a:t>%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b="1" u="sng" dirty="0">
                <a:solidFill>
                  <a:srgbClr val="002060"/>
                </a:solidFill>
              </a:rPr>
              <a:t>Total: </a:t>
            </a:r>
            <a:r>
              <a:rPr lang="en-US" sz="3200" b="1" u="sng" dirty="0">
                <a:solidFill>
                  <a:srgbClr val="D90985"/>
                </a:solidFill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2668071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Grade posting 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002060"/>
                </a:solidFill>
              </a:rPr>
              <a:t>Participation/behavior grades for Kindergarten will be posted </a:t>
            </a:r>
            <a:r>
              <a:rPr lang="en-US" sz="3200" b="1" dirty="0">
                <a:solidFill>
                  <a:srgbClr val="D90985"/>
                </a:solidFill>
              </a:rPr>
              <a:t>monthly</a:t>
            </a:r>
            <a:r>
              <a:rPr lang="en-US" sz="3200" b="1" dirty="0">
                <a:solidFill>
                  <a:srgbClr val="002060"/>
                </a:solidFill>
              </a:rPr>
              <a:t>. 1</a:t>
            </a:r>
            <a:r>
              <a:rPr lang="en-US" sz="3200" b="1" baseline="30000" dirty="0">
                <a:solidFill>
                  <a:srgbClr val="002060"/>
                </a:solidFill>
              </a:rPr>
              <a:t>st</a:t>
            </a:r>
            <a:r>
              <a:rPr lang="en-US" sz="3200" b="1" dirty="0">
                <a:solidFill>
                  <a:srgbClr val="002060"/>
                </a:solidFill>
              </a:rPr>
              <a:t> and 2</a:t>
            </a:r>
            <a:r>
              <a:rPr lang="en-US" sz="3200" b="1" baseline="30000" dirty="0">
                <a:solidFill>
                  <a:srgbClr val="002060"/>
                </a:solidFill>
              </a:rPr>
              <a:t>nd</a:t>
            </a:r>
            <a:r>
              <a:rPr lang="en-US" sz="3200" b="1" dirty="0">
                <a:solidFill>
                  <a:srgbClr val="002060"/>
                </a:solidFill>
              </a:rPr>
              <a:t> Grade grades will be posted </a:t>
            </a:r>
            <a:r>
              <a:rPr lang="en-US" sz="3200" b="1" dirty="0">
                <a:solidFill>
                  <a:srgbClr val="D90985"/>
                </a:solidFill>
              </a:rPr>
              <a:t>in the end of every week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002060"/>
                </a:solidFill>
              </a:rPr>
              <a:t>Final grades (which include participation/behavior grades) and conduct grades will be posted</a:t>
            </a:r>
            <a:r>
              <a:rPr lang="en-US" sz="3200" b="1" dirty="0">
                <a:solidFill>
                  <a:srgbClr val="D90985"/>
                </a:solidFill>
              </a:rPr>
              <a:t> at the end of every report period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76459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610</TotalTime>
  <Words>388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Wingdings</vt:lpstr>
      <vt:lpstr>Retrospect</vt:lpstr>
      <vt:lpstr>Ms. Maria-Ioanna Verras</vt:lpstr>
      <vt:lpstr>About me</vt:lpstr>
      <vt:lpstr>Greek Language Syllabus</vt:lpstr>
      <vt:lpstr>Class-required materials</vt:lpstr>
      <vt:lpstr>Books for Kindergarten</vt:lpstr>
      <vt:lpstr>Books for 1st Grade</vt:lpstr>
      <vt:lpstr>Books for 2nd Grade</vt:lpstr>
      <vt:lpstr>Weight: Grade Distribution (K-2nd Grades): FOCUS</vt:lpstr>
      <vt:lpstr>Grade posting frequency</vt:lpstr>
      <vt:lpstr>Classroom rules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night</dc:title>
  <dc:creator>Maria Verras</dc:creator>
  <cp:lastModifiedBy>Verras Maria-ioanna</cp:lastModifiedBy>
  <cp:revision>63</cp:revision>
  <dcterms:created xsi:type="dcterms:W3CDTF">2018-08-22T22:46:02Z</dcterms:created>
  <dcterms:modified xsi:type="dcterms:W3CDTF">2023-08-07T16:56:44Z</dcterms:modified>
</cp:coreProperties>
</file>